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301" r:id="rId5"/>
    <p:sldId id="300" r:id="rId6"/>
    <p:sldId id="299" r:id="rId7"/>
    <p:sldId id="341" r:id="rId8"/>
    <p:sldId id="262" r:id="rId9"/>
    <p:sldId id="308" r:id="rId10"/>
    <p:sldId id="288" r:id="rId11"/>
    <p:sldId id="307" r:id="rId12"/>
    <p:sldId id="342" r:id="rId13"/>
    <p:sldId id="344" r:id="rId14"/>
    <p:sldId id="345" r:id="rId15"/>
    <p:sldId id="309" r:id="rId16"/>
    <p:sldId id="332" r:id="rId17"/>
    <p:sldId id="333" r:id="rId18"/>
    <p:sldId id="334" r:id="rId19"/>
    <p:sldId id="347" r:id="rId20"/>
    <p:sldId id="348" r:id="rId21"/>
    <p:sldId id="349" r:id="rId22"/>
    <p:sldId id="350" r:id="rId23"/>
    <p:sldId id="351" r:id="rId24"/>
    <p:sldId id="318" r:id="rId25"/>
    <p:sldId id="319" r:id="rId26"/>
    <p:sldId id="320" r:id="rId27"/>
    <p:sldId id="321" r:id="rId28"/>
    <p:sldId id="324" r:id="rId29"/>
    <p:sldId id="322" r:id="rId30"/>
    <p:sldId id="325" r:id="rId31"/>
    <p:sldId id="335" r:id="rId32"/>
    <p:sldId id="336" r:id="rId33"/>
    <p:sldId id="327" r:id="rId34"/>
    <p:sldId id="328" r:id="rId35"/>
    <p:sldId id="329" r:id="rId36"/>
    <p:sldId id="330" r:id="rId37"/>
    <p:sldId id="331" r:id="rId38"/>
    <p:sldId id="323" r:id="rId39"/>
    <p:sldId id="326" r:id="rId40"/>
    <p:sldId id="337" r:id="rId41"/>
    <p:sldId id="352" r:id="rId42"/>
    <p:sldId id="353" r:id="rId43"/>
    <p:sldId id="339" r:id="rId44"/>
    <p:sldId id="340" r:id="rId45"/>
    <p:sldId id="354" r:id="rId46"/>
    <p:sldId id="355" r:id="rId47"/>
    <p:sldId id="356" r:id="rId48"/>
    <p:sldId id="306" r:id="rId49"/>
    <p:sldId id="303" r:id="rId50"/>
    <p:sldId id="281" r:id="rId5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1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3" roundtripDataSignature="AMtx7mh7dgYphw2QQwowmqyHxfhUw/AI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2AC"/>
    <a:srgbClr val="00F6BB"/>
    <a:srgbClr val="00DAA6"/>
    <a:srgbClr val="00C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86353" autoAdjust="0"/>
  </p:normalViewPr>
  <p:slideViewPr>
    <p:cSldViewPr snapToGrid="0">
      <p:cViewPr varScale="1">
        <p:scale>
          <a:sx n="57" d="100"/>
          <a:sy n="57" d="100"/>
        </p:scale>
        <p:origin x="1056" y="44"/>
      </p:cViewPr>
      <p:guideLst>
        <p:guide orient="horz" pos="231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63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6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6083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0190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2634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988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0438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908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및 로그인 페이지입니다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2306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프로필 리스트 페이지입니다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2930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프로필 상세</a:t>
            </a:r>
            <a:r>
              <a:rPr lang="en-US" altLang="ko-KR" dirty="0"/>
              <a:t>, </a:t>
            </a:r>
            <a:r>
              <a:rPr lang="ko-KR" altLang="en-US" dirty="0"/>
              <a:t>수정 페이지입니다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50334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문제 풀이 게시판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글쓰기 버튼을 누르면 문제를 등록 할 수 있습니다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0014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문제 등록 페이지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어떤 프로그램 언어의 문제를 등록할지 선택 할 수 있고</a:t>
            </a:r>
            <a:r>
              <a:rPr lang="en-US" altLang="ko-KR" dirty="0"/>
              <a:t> </a:t>
            </a:r>
            <a:r>
              <a:rPr lang="ko-KR" altLang="en-US" dirty="0"/>
              <a:t>문제의</a:t>
            </a:r>
            <a:r>
              <a:rPr lang="en-US" altLang="ko-KR" dirty="0"/>
              <a:t>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힌트</a:t>
            </a:r>
            <a:r>
              <a:rPr lang="en-US" altLang="ko-KR" dirty="0"/>
              <a:t>, </a:t>
            </a:r>
            <a:r>
              <a:rPr lang="ko-KR" altLang="en-US" dirty="0"/>
              <a:t>정답을 입력하고 글쓰기 버튼을 누르면 문제가 등록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259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등록 된 문제를 풀다가 막히는 부분이 있을 경우 </a:t>
            </a:r>
            <a:r>
              <a:rPr lang="en-US" altLang="ko-KR" dirty="0"/>
              <a:t>Hint </a:t>
            </a:r>
            <a:r>
              <a:rPr lang="ko-KR" altLang="en-US" dirty="0"/>
              <a:t>버튼을 이용해 작성자가 등록 해 놓은 </a:t>
            </a:r>
            <a:r>
              <a:rPr lang="en-US" altLang="ko-KR" dirty="0"/>
              <a:t>Hint</a:t>
            </a:r>
            <a:r>
              <a:rPr lang="ko-KR" altLang="en-US" dirty="0"/>
              <a:t>를 얻을 수 있습니다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2615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답안제출 페이지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Answer </a:t>
            </a:r>
            <a:r>
              <a:rPr lang="ko-KR" altLang="en-US" dirty="0"/>
              <a:t>란에 정답을 입력하면 </a:t>
            </a:r>
            <a:r>
              <a:rPr lang="en-US" altLang="ko-KR" dirty="0"/>
              <a:t>“list“ </a:t>
            </a:r>
            <a:r>
              <a:rPr lang="ko-KR" altLang="en-US" dirty="0"/>
              <a:t>페이지로 이동합니다</a:t>
            </a:r>
            <a:r>
              <a:rPr lang="en-US" altLang="ko-KR" dirty="0"/>
              <a:t>.  </a:t>
            </a:r>
            <a:r>
              <a:rPr lang="ko-KR" altLang="en-US" dirty="0"/>
              <a:t>만약 오답을 입력하면 </a:t>
            </a:r>
            <a:r>
              <a:rPr lang="en-US" altLang="ko-KR" dirty="0"/>
              <a:t>“</a:t>
            </a:r>
            <a:r>
              <a:rPr lang="ko-KR" altLang="en-US" dirty="0"/>
              <a:t>오답입니다</a:t>
            </a:r>
            <a:r>
              <a:rPr lang="en-US" altLang="ko-KR" dirty="0"/>
              <a:t>“ </a:t>
            </a:r>
            <a:r>
              <a:rPr lang="ko-KR" altLang="en-US" dirty="0"/>
              <a:t>페이지로 이동 합니다</a:t>
            </a:r>
            <a:r>
              <a:rPr lang="en-US" altLang="ko-KR" dirty="0"/>
              <a:t>. </a:t>
            </a:r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9555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답안제출 페이지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Answer </a:t>
            </a:r>
            <a:r>
              <a:rPr lang="ko-KR" altLang="en-US" dirty="0"/>
              <a:t>란에 정답을 입력하면 </a:t>
            </a:r>
            <a:r>
              <a:rPr lang="en-US" altLang="ko-KR" dirty="0"/>
              <a:t>“list“ </a:t>
            </a:r>
            <a:r>
              <a:rPr lang="ko-KR" altLang="en-US" dirty="0"/>
              <a:t>페이지로 이동합니다</a:t>
            </a:r>
            <a:r>
              <a:rPr lang="en-US" altLang="ko-KR" dirty="0"/>
              <a:t>.  </a:t>
            </a:r>
            <a:r>
              <a:rPr lang="ko-KR" altLang="en-US" dirty="0"/>
              <a:t>만약 오답을 입력하면 </a:t>
            </a:r>
            <a:r>
              <a:rPr lang="en-US" altLang="ko-KR" dirty="0"/>
              <a:t>“</a:t>
            </a:r>
            <a:r>
              <a:rPr lang="ko-KR" altLang="en-US" dirty="0"/>
              <a:t>오답입니다</a:t>
            </a:r>
            <a:r>
              <a:rPr lang="en-US" altLang="ko-KR" dirty="0"/>
              <a:t>“ </a:t>
            </a:r>
            <a:r>
              <a:rPr lang="ko-KR" altLang="en-US" dirty="0"/>
              <a:t>페이지로 이동 합니다</a:t>
            </a:r>
            <a:r>
              <a:rPr lang="en-US" altLang="ko-KR" dirty="0"/>
              <a:t>. </a:t>
            </a:r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3027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Q&amp;A </a:t>
            </a:r>
            <a:r>
              <a:rPr lang="ko-KR" altLang="en-US" dirty="0"/>
              <a:t>게시판 보이기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083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 게시판 리스트 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0527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인기순은 답변이 가장 많이 달린 순으로 </a:t>
            </a:r>
            <a:r>
              <a:rPr lang="ko-KR" altLang="en-US" dirty="0" err="1"/>
              <a:t>내림차순됩니다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 빨간 부분보시면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답변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en-US" altLang="ko-KR" dirty="0"/>
              <a:t>1= </a:t>
            </a:r>
            <a:r>
              <a:rPr lang="ko-KR" altLang="en-US" dirty="0"/>
              <a:t>답변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ko-KR" altLang="en-US" dirty="0" err="1"/>
              <a:t>이빈다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621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53011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추천기능 설명 </a:t>
            </a:r>
            <a:r>
              <a:rPr lang="en-US" altLang="ko-KR" dirty="0"/>
              <a:t>1</a:t>
            </a:r>
            <a:r>
              <a:rPr lang="ko-KR" altLang="en-US" dirty="0" err="1"/>
              <a:t>번쨰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댓글기능 설명 </a:t>
            </a:r>
            <a:r>
              <a:rPr lang="en-US" altLang="ko-KR" dirty="0"/>
              <a:t>2</a:t>
            </a:r>
            <a:r>
              <a:rPr lang="ko-KR" altLang="en-US" dirty="0" err="1"/>
              <a:t>번쨰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9954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0309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마찬가지로 삭제도 안된다 </a:t>
            </a:r>
            <a:r>
              <a:rPr lang="en-US" altLang="ko-KR" dirty="0"/>
              <a:t>~ 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28320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캘린더 </a:t>
            </a:r>
            <a:r>
              <a:rPr lang="ko-KR" altLang="en-US" dirty="0" err="1"/>
              <a:t>뷰페이지입니다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41432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캘린더 일정 추가 페이지입니다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87549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출석 랭킹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3578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결석 랭킹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33149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38457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36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79469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38581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스킬 아이콘을 누르면 관련 질문 게시판으로 이동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80396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9450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408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76524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93899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05002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04280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62965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3887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46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64810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09341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4924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팀원 간 팀워크가 좋았다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팀장이 먼저 나서서 이끌어준 것은 물론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한 명이 문제가 생기면 다같이 해결하려고 머리를 맞대는 과정에서 성장할 수 있었다고 생각한다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난항을 겪어도 싫은 소리를 하기보다 서로 격려하며 나아간 점이 특히 좋았다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뭔가 정해야 할 경우 사다리를 타는 등 최대한 공정한 방법을 택하고자 하여 불만이 적었다</a:t>
            </a:r>
            <a:endParaRPr lang="en-US" altLang="ko-KR" sz="1200" i="0" u="none" kern="12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비대면이다 보니 대면에 비해 소통하는 과정에서 한번에 이해가 되질 않거나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오해가 생기기 쉬웠다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또한 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2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주라는 짧은 시간의 제약때문에 계획했던 기능을 모두 넣지 못하는 아쉬움이 있었다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첫 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IT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프로젝트인 팀원들이 많았는데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본 프로젝트를 통해 개발이라는 영역에 어떻게 접근해야 할지 그 방법 자체를 몸소 배운 느낌이다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직접 찾아가며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팀원들과 의논해가며 결과물을 만들어냈다는 사실은 자신감을 심어주기에 충분했다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앞으로 혼자서 혹은 누군가와 함께 프로젝트를 진행할 때 조금 더 수월하게 부딪힐 수 있을 것 같다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  <a:endParaRPr lang="ko-KR" altLang="en-US" sz="1200" i="0" u="none" kern="12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ko-KR" altLang="ko-KR" sz="1200" i="0" kern="12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159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주제</a:t>
            </a:r>
            <a:r>
              <a:rPr lang="en-US" altLang="ko-KR" dirty="0"/>
              <a:t>- </a:t>
            </a:r>
            <a:r>
              <a:rPr lang="ko-KR" altLang="en-US" dirty="0"/>
              <a:t>더욱 편리하고 효율적인 교육 웹 만들기</a:t>
            </a:r>
            <a:r>
              <a:rPr lang="en-US" altLang="ko-KR" dirty="0"/>
              <a:t>/ </a:t>
            </a:r>
            <a:r>
              <a:rPr lang="ko-KR" altLang="en-US" dirty="0"/>
              <a:t>기존 </a:t>
            </a:r>
            <a:r>
              <a:rPr lang="en-US" altLang="ko-KR" dirty="0"/>
              <a:t>BAND </a:t>
            </a:r>
            <a:r>
              <a:rPr lang="ko-KR" altLang="en-US" dirty="0"/>
              <a:t>앱을 대체할 수 있는 사이트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회원가입 후 사이트 멤버가 되면</a:t>
            </a:r>
            <a:r>
              <a:rPr lang="en-US" altLang="ko-KR" dirty="0"/>
              <a:t>, </a:t>
            </a:r>
            <a:r>
              <a:rPr lang="ko-KR" altLang="en-US" dirty="0"/>
              <a:t>차트를 통해 남은 수업</a:t>
            </a:r>
            <a:r>
              <a:rPr lang="en-US" altLang="ko-KR" dirty="0"/>
              <a:t>, </a:t>
            </a:r>
            <a:r>
              <a:rPr lang="ko-KR" altLang="en-US" dirty="0" err="1"/>
              <a:t>진도율</a:t>
            </a:r>
            <a:r>
              <a:rPr lang="ko-KR" altLang="en-US" dirty="0"/>
              <a:t> 등을 쉽게 체크할 수 있음</a:t>
            </a:r>
            <a:r>
              <a:rPr lang="en-US" altLang="ko-KR" dirty="0"/>
              <a:t>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기존 </a:t>
            </a:r>
            <a:r>
              <a:rPr lang="en-US" altLang="ko-KR" dirty="0"/>
              <a:t>QR </a:t>
            </a:r>
            <a:r>
              <a:rPr lang="ko-KR" altLang="en-US" dirty="0"/>
              <a:t>인증 방식의 번거로움을 해결하고자 함</a:t>
            </a:r>
            <a:r>
              <a:rPr lang="en-US" altLang="ko-KR" dirty="0"/>
              <a:t>. </a:t>
            </a:r>
            <a:r>
              <a:rPr lang="ko-KR" altLang="en-US" dirty="0"/>
              <a:t>신호가 들어오면 앱으로 들어가야 하는 이중 구조에서 벗어나</a:t>
            </a:r>
            <a:r>
              <a:rPr lang="en-US" altLang="ko-KR" dirty="0"/>
              <a:t>, </a:t>
            </a:r>
            <a:r>
              <a:rPr lang="ko-KR" altLang="en-US" dirty="0"/>
              <a:t>간단히 웹에서 체크하는 것으로 완료되는 방식 도입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문제풀이</a:t>
            </a:r>
            <a:r>
              <a:rPr lang="en-US" altLang="ko-KR" dirty="0"/>
              <a:t>, QNA</a:t>
            </a:r>
            <a:r>
              <a:rPr lang="ko-KR" altLang="en-US" dirty="0"/>
              <a:t>게시판에서는 주어진 문제를 주도적으로 해결하고</a:t>
            </a:r>
            <a:r>
              <a:rPr lang="en-US" altLang="ko-KR" dirty="0"/>
              <a:t>, </a:t>
            </a:r>
            <a:r>
              <a:rPr lang="ko-KR" altLang="en-US" dirty="0"/>
              <a:t>서로 도움을 주고 받으며 실력을 향상시킬 수 있음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5397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메인페이지인</a:t>
            </a:r>
            <a:r>
              <a:rPr lang="ko-KR" altLang="en-US" dirty="0"/>
              <a:t> 회원가입</a:t>
            </a:r>
            <a:r>
              <a:rPr lang="en-US" altLang="ko-KR" dirty="0"/>
              <a:t>, </a:t>
            </a:r>
            <a:r>
              <a:rPr lang="ko-KR" altLang="en-US" dirty="0"/>
              <a:t>로그인 기능을 중심으로 세부 페이지는 다섯가지</a:t>
            </a:r>
            <a:r>
              <a:rPr lang="en-US" altLang="ko-KR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출석현황</a:t>
            </a:r>
            <a:r>
              <a:rPr lang="en-US" altLang="ko-KR" dirty="0"/>
              <a:t>, </a:t>
            </a:r>
            <a:r>
              <a:rPr lang="ko-KR" altLang="en-US" dirty="0"/>
              <a:t>남은 교육 일정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2. </a:t>
            </a:r>
            <a:r>
              <a:rPr lang="ko-KR" altLang="en-US" dirty="0"/>
              <a:t>학생들이 사용할 수 있는 대시보드</a:t>
            </a:r>
            <a:r>
              <a:rPr lang="en-US" altLang="ko-KR" dirty="0"/>
              <a:t>- </a:t>
            </a:r>
            <a:r>
              <a:rPr lang="ko-KR" altLang="en-US" dirty="0"/>
              <a:t>문제풀이</a:t>
            </a:r>
            <a:r>
              <a:rPr lang="en-US" altLang="ko-KR" dirty="0"/>
              <a:t>, QNA</a:t>
            </a:r>
            <a:r>
              <a:rPr lang="ko-KR" altLang="en-US" dirty="0"/>
              <a:t>게시판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세부 일정을 확인할 수 있는 캘린더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4. </a:t>
            </a:r>
            <a:r>
              <a:rPr lang="ko-KR" altLang="en-US" dirty="0"/>
              <a:t>한번에 출석 가능한 기능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5. </a:t>
            </a:r>
            <a:r>
              <a:rPr lang="ko-KR" altLang="en-US" dirty="0"/>
              <a:t>멤버의 프로필을 보거나 자신의 프로필을 관리 가능</a:t>
            </a:r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4361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223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역할 각자 </a:t>
            </a:r>
            <a:r>
              <a:rPr lang="en-US" altLang="ko-KR" dirty="0"/>
              <a:t>2</a:t>
            </a:r>
            <a:r>
              <a:rPr lang="ko-KR" altLang="en-US" dirty="0"/>
              <a:t>개씩 넣기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674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body" idx="1"/>
          </p:nvPr>
        </p:nvSpPr>
        <p:spPr>
          <a:xfrm rot="5400000">
            <a:off x="1799433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body"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>
            <a:spLocks noGrp="1"/>
          </p:cNvSpPr>
          <p:nvPr>
            <p:ph type="pic" idx="2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4441329" y="1513576"/>
            <a:ext cx="3309334" cy="3082874"/>
            <a:chOff x="4267198" y="682302"/>
            <a:chExt cx="3657602" cy="3454268"/>
          </a:xfrm>
        </p:grpSpPr>
        <p:sp>
          <p:nvSpPr>
            <p:cNvPr id="90" name="Google Shape;90;p1"/>
            <p:cNvSpPr txBox="1"/>
            <p:nvPr/>
          </p:nvSpPr>
          <p:spPr>
            <a:xfrm>
              <a:off x="4267198" y="1555115"/>
              <a:ext cx="3657599" cy="1344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더 나은 교육 웹 만들기</a:t>
              </a:r>
              <a:r>
                <a:rPr lang="en-US" altLang="ko-KR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(</a:t>
              </a:r>
              <a:r>
                <a:rPr lang="ko-KR" altLang="en-US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가제</a:t>
              </a:r>
              <a:r>
                <a:rPr lang="en-US" altLang="ko-KR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)</a:t>
              </a:r>
              <a:r>
                <a:rPr lang="ko-KR" altLang="en-US" sz="3600" b="0" i="0" u="none" strike="noStrike" cap="none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36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267200" y="682302"/>
              <a:ext cx="3657600" cy="3454268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92" name="Google Shape;92;p1"/>
          <p:cNvCxnSpPr/>
          <p:nvPr/>
        </p:nvCxnSpPr>
        <p:spPr>
          <a:xfrm>
            <a:off x="4203337" y="6545075"/>
            <a:ext cx="3785319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" name="Google Shape;93;p1"/>
          <p:cNvCxnSpPr/>
          <p:nvPr/>
        </p:nvCxnSpPr>
        <p:spPr>
          <a:xfrm>
            <a:off x="4548805" y="4975415"/>
            <a:ext cx="3201858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" name="Google Shape;94;p1"/>
          <p:cNvSpPr txBox="1"/>
          <p:nvPr/>
        </p:nvSpPr>
        <p:spPr>
          <a:xfrm>
            <a:off x="3446123" y="5474681"/>
            <a:ext cx="5299742" cy="87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i="0" u="none" strike="noStrike" cap="none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윤승원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김규리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i="0" u="none" strike="noStrike" cap="none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김주빈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이창민</a:t>
            </a:r>
            <a:r>
              <a:rPr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유창호</a:t>
            </a:r>
            <a:endParaRPr lang="en-US" altLang="ko-KR" sz="1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수행 절차 및 방법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</a:t>
            </a:r>
            <a:r>
              <a:rPr lang="en-US" alt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3365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41040F0-A3B3-4704-A1D9-6AB4B4F79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475428"/>
              </p:ext>
            </p:extLst>
          </p:nvPr>
        </p:nvGraphicFramePr>
        <p:xfrm>
          <a:off x="448056" y="1191641"/>
          <a:ext cx="10989797" cy="4450876"/>
        </p:xfrm>
        <a:graphic>
          <a:graphicData uri="http://schemas.openxmlformats.org/drawingml/2006/table">
            <a:tbl>
              <a:tblPr/>
              <a:tblGrid>
                <a:gridCol w="1885553">
                  <a:extLst>
                    <a:ext uri="{9D8B030D-6E8A-4147-A177-3AD203B41FA5}">
                      <a16:colId xmlns:a16="http://schemas.microsoft.com/office/drawing/2014/main" val="818986490"/>
                    </a:ext>
                  </a:extLst>
                </a:gridCol>
                <a:gridCol w="3095589">
                  <a:extLst>
                    <a:ext uri="{9D8B030D-6E8A-4147-A177-3AD203B41FA5}">
                      <a16:colId xmlns:a16="http://schemas.microsoft.com/office/drawing/2014/main" val="1264936382"/>
                    </a:ext>
                  </a:extLst>
                </a:gridCol>
                <a:gridCol w="3678797">
                  <a:extLst>
                    <a:ext uri="{9D8B030D-6E8A-4147-A177-3AD203B41FA5}">
                      <a16:colId xmlns:a16="http://schemas.microsoft.com/office/drawing/2014/main" val="79811244"/>
                    </a:ext>
                  </a:extLst>
                </a:gridCol>
                <a:gridCol w="2329858">
                  <a:extLst>
                    <a:ext uri="{9D8B030D-6E8A-4147-A177-3AD203B41FA5}">
                      <a16:colId xmlns:a16="http://schemas.microsoft.com/office/drawing/2014/main" val="3324463880"/>
                    </a:ext>
                  </a:extLst>
                </a:gridCol>
              </a:tblGrid>
              <a:tr h="50936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기간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활동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070392"/>
                  </a:ext>
                </a:extLst>
              </a:tr>
              <a:tr h="78296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사전 기획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)~ 2/3(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프로젝트 기획 및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역할 분담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기획안 및 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WBS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800" b="0" i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3798299"/>
                  </a:ext>
                </a:extLst>
              </a:tr>
              <a:tr h="789637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개발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2/4(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~ 2/10(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기능 위주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 개발 진행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중간 점검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155497"/>
                  </a:ext>
                </a:extLst>
              </a:tr>
              <a:tr h="7896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2/10(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)~ 2/11(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Github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을 통한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merge</a:t>
                      </a: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574254"/>
                  </a:ext>
                </a:extLst>
              </a:tr>
              <a:tr h="7896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수정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보완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2/12(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금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~ 2/15(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금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피드백 의견 반영하여 기능 보완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버그 수정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7227054"/>
                  </a:ext>
                </a:extLst>
              </a:tr>
              <a:tr h="7896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총 개발기간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~ 2/16(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)(2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88813"/>
                  </a:ext>
                </a:extLst>
              </a:tr>
            </a:tbl>
          </a:graphicData>
        </a:graphic>
      </p:graphicFrame>
      <p:sp>
        <p:nvSpPr>
          <p:cNvPr id="8" name="Google Shape;126;p4">
            <a:extLst>
              <a:ext uri="{FF2B5EF4-FFF2-40B4-BE49-F238E27FC236}">
                <a16:creationId xmlns:a16="http://schemas.microsoft.com/office/drawing/2014/main" id="{3EE1F0FC-50D0-4561-8C26-0E3BB990A578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Google Shape;127;p4">
            <a:extLst>
              <a:ext uri="{FF2B5EF4-FFF2-40B4-BE49-F238E27FC236}">
                <a16:creationId xmlns:a16="http://schemas.microsoft.com/office/drawing/2014/main" id="{60B3C3E6-8FCB-46FD-B393-1D4DE1F9BE2D}"/>
              </a:ext>
            </a:extLst>
          </p:cNvPr>
          <p:cNvGrpSpPr/>
          <p:nvPr/>
        </p:nvGrpSpPr>
        <p:grpSpPr>
          <a:xfrm>
            <a:off x="2344484" y="64310"/>
            <a:ext cx="7237429" cy="389037"/>
            <a:chOff x="2496884" y="64310"/>
            <a:chExt cx="7237429" cy="389037"/>
          </a:xfrm>
        </p:grpSpPr>
        <p:sp>
          <p:nvSpPr>
            <p:cNvPr id="10" name="Google Shape;128;p4">
              <a:extLst>
                <a:ext uri="{FF2B5EF4-FFF2-40B4-BE49-F238E27FC236}">
                  <a16:creationId xmlns:a16="http://schemas.microsoft.com/office/drawing/2014/main" id="{185F3168-8DE0-48A9-A6B6-36BF427C7583}"/>
                </a:ext>
              </a:extLst>
            </p:cNvPr>
            <p:cNvSpPr txBox="1"/>
            <p:nvPr/>
          </p:nvSpPr>
          <p:spPr>
            <a:xfrm>
              <a:off x="2496884" y="84015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1" name="Google Shape;129;p4">
              <a:extLst>
                <a:ext uri="{FF2B5EF4-FFF2-40B4-BE49-F238E27FC236}">
                  <a16:creationId xmlns:a16="http://schemas.microsoft.com/office/drawing/2014/main" id="{E5A973CD-0127-4051-91A4-DF822F08E879}"/>
                </a:ext>
              </a:extLst>
            </p:cNvPr>
            <p:cNvSpPr txBox="1"/>
            <p:nvPr/>
          </p:nvSpPr>
          <p:spPr>
            <a:xfrm>
              <a:off x="7735931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2503910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2344484" y="64310"/>
            <a:ext cx="7237429" cy="389037"/>
            <a:chOff x="2496884" y="64310"/>
            <a:chExt cx="7237429" cy="389037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2496884" y="84015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7735931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BACB7F-DFB7-49D0-BE82-5A5E5B81083E}"/>
              </a:ext>
            </a:extLst>
          </p:cNvPr>
          <p:cNvSpPr/>
          <p:nvPr/>
        </p:nvSpPr>
        <p:spPr>
          <a:xfrm>
            <a:off x="1297481" y="1294038"/>
            <a:ext cx="4029956" cy="5191287"/>
          </a:xfrm>
          <a:prstGeom prst="rect">
            <a:avLst/>
          </a:prstGeom>
          <a:solidFill>
            <a:schemeClr val="bg1"/>
          </a:solidFill>
          <a:ln w="57150">
            <a:solidFill>
              <a:srgbClr val="00E2A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0BB803D-B8E9-4244-863F-E18E728BB626}"/>
              </a:ext>
            </a:extLst>
          </p:cNvPr>
          <p:cNvCxnSpPr>
            <a:cxnSpLocks/>
          </p:cNvCxnSpPr>
          <p:nvPr/>
        </p:nvCxnSpPr>
        <p:spPr>
          <a:xfrm>
            <a:off x="3264269" y="2135627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CE026E2-D8CA-4F44-8D41-39E32B559426}"/>
              </a:ext>
            </a:extLst>
          </p:cNvPr>
          <p:cNvSpPr/>
          <p:nvPr/>
        </p:nvSpPr>
        <p:spPr>
          <a:xfrm>
            <a:off x="1551350" y="1570241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회원가입 및 로그인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676D84-0EAD-47A2-8BDF-38F0EEB24DA7}"/>
              </a:ext>
            </a:extLst>
          </p:cNvPr>
          <p:cNvSpPr txBox="1"/>
          <p:nvPr/>
        </p:nvSpPr>
        <p:spPr>
          <a:xfrm>
            <a:off x="528917" y="868802"/>
            <a:ext cx="556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계정관리 기능 및 캘린더 개발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C13868-6E6F-4A0F-BDB1-2D9793E82EC7}"/>
              </a:ext>
            </a:extLst>
          </p:cNvPr>
          <p:cNvSpPr/>
          <p:nvPr/>
        </p:nvSpPr>
        <p:spPr>
          <a:xfrm>
            <a:off x="1551350" y="2580458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캘린더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546DC63-5FC3-4A9A-9F20-F4C0EF71861A}"/>
              </a:ext>
            </a:extLst>
          </p:cNvPr>
          <p:cNvSpPr/>
          <p:nvPr/>
        </p:nvSpPr>
        <p:spPr>
          <a:xfrm>
            <a:off x="1551350" y="359067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멤버 리스트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496F4E0-B576-47AB-B449-D20A174E8266}"/>
              </a:ext>
            </a:extLst>
          </p:cNvPr>
          <p:cNvSpPr/>
          <p:nvPr/>
        </p:nvSpPr>
        <p:spPr>
          <a:xfrm>
            <a:off x="1551350" y="4600892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프로필 페이지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2BE7695-EBF3-4060-84E6-98CDE1D0F61E}"/>
              </a:ext>
            </a:extLst>
          </p:cNvPr>
          <p:cNvSpPr/>
          <p:nvPr/>
        </p:nvSpPr>
        <p:spPr>
          <a:xfrm>
            <a:off x="1551350" y="5611108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회원 데이터 연동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062DE03-873B-4105-9B12-3B9E12FD39AE}"/>
              </a:ext>
            </a:extLst>
          </p:cNvPr>
          <p:cNvCxnSpPr>
            <a:cxnSpLocks/>
          </p:cNvCxnSpPr>
          <p:nvPr/>
        </p:nvCxnSpPr>
        <p:spPr>
          <a:xfrm>
            <a:off x="3276848" y="3145844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A4AD638-0213-43C0-BF8F-8D285F3CDF70}"/>
              </a:ext>
            </a:extLst>
          </p:cNvPr>
          <p:cNvCxnSpPr>
            <a:cxnSpLocks/>
          </p:cNvCxnSpPr>
          <p:nvPr/>
        </p:nvCxnSpPr>
        <p:spPr>
          <a:xfrm>
            <a:off x="3278204" y="4156061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5A24666-24DA-48D4-B1EE-B9197D19624C}"/>
              </a:ext>
            </a:extLst>
          </p:cNvPr>
          <p:cNvCxnSpPr>
            <a:cxnSpLocks/>
          </p:cNvCxnSpPr>
          <p:nvPr/>
        </p:nvCxnSpPr>
        <p:spPr>
          <a:xfrm>
            <a:off x="3278204" y="5166278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CF74EA-5FE9-4115-8D2E-F3052D684D6A}"/>
              </a:ext>
            </a:extLst>
          </p:cNvPr>
          <p:cNvSpPr/>
          <p:nvPr/>
        </p:nvSpPr>
        <p:spPr>
          <a:xfrm>
            <a:off x="6864565" y="1288415"/>
            <a:ext cx="4029956" cy="5191287"/>
          </a:xfrm>
          <a:prstGeom prst="rect">
            <a:avLst/>
          </a:prstGeom>
          <a:solidFill>
            <a:schemeClr val="bg1"/>
          </a:solidFill>
          <a:ln w="57150">
            <a:solidFill>
              <a:srgbClr val="00E2A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8DE88CB-A777-439B-9B21-7F8D443872DD}"/>
              </a:ext>
            </a:extLst>
          </p:cNvPr>
          <p:cNvCxnSpPr>
            <a:cxnSpLocks/>
          </p:cNvCxnSpPr>
          <p:nvPr/>
        </p:nvCxnSpPr>
        <p:spPr>
          <a:xfrm>
            <a:off x="8831353" y="2130004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E375F97-9C45-4DA8-AEEC-17711EAB11CD}"/>
              </a:ext>
            </a:extLst>
          </p:cNvPr>
          <p:cNvSpPr/>
          <p:nvPr/>
        </p:nvSpPr>
        <p:spPr>
          <a:xfrm>
            <a:off x="7118434" y="1564618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교육일정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프로젝트별 일정관리 그래프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5E6AB-0475-4F4F-900F-5B32403670C4}"/>
              </a:ext>
            </a:extLst>
          </p:cNvPr>
          <p:cNvSpPr txBox="1"/>
          <p:nvPr/>
        </p:nvSpPr>
        <p:spPr>
          <a:xfrm>
            <a:off x="6864565" y="868802"/>
            <a:ext cx="402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출석랭킹 및 과목 진행현황 그래프 개발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DD14A60-C1AF-4E53-9A76-317EDCABF7D3}"/>
              </a:ext>
            </a:extLst>
          </p:cNvPr>
          <p:cNvSpPr/>
          <p:nvPr/>
        </p:nvSpPr>
        <p:spPr>
          <a:xfrm>
            <a:off x="7118434" y="257483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출석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결석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랭킹 그래프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79F37CF-3B9F-40B6-BAF3-25372298BC73}"/>
              </a:ext>
            </a:extLst>
          </p:cNvPr>
          <p:cNvSpPr/>
          <p:nvPr/>
        </p:nvSpPr>
        <p:spPr>
          <a:xfrm>
            <a:off x="7118434" y="3585052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3. K-Digital training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curriculum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E10EE4D-960B-4BCB-90EE-B1DA199FF6A2}"/>
              </a:ext>
            </a:extLst>
          </p:cNvPr>
          <p:cNvSpPr/>
          <p:nvPr/>
        </p:nvSpPr>
        <p:spPr>
          <a:xfrm>
            <a:off x="7118434" y="459526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4. Spec table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06E814A-6CC8-4765-8A9E-981C02DC7DBA}"/>
              </a:ext>
            </a:extLst>
          </p:cNvPr>
          <p:cNvSpPr/>
          <p:nvPr/>
        </p:nvSpPr>
        <p:spPr>
          <a:xfrm>
            <a:off x="7118434" y="560548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회원 데이터 연동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0CB227D-721F-4AE7-B5EC-678F04A93523}"/>
              </a:ext>
            </a:extLst>
          </p:cNvPr>
          <p:cNvCxnSpPr>
            <a:cxnSpLocks/>
          </p:cNvCxnSpPr>
          <p:nvPr/>
        </p:nvCxnSpPr>
        <p:spPr>
          <a:xfrm>
            <a:off x="8843932" y="3140221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822B0A0-6637-4203-8B7F-B24A2DF9C1E2}"/>
              </a:ext>
            </a:extLst>
          </p:cNvPr>
          <p:cNvCxnSpPr>
            <a:cxnSpLocks/>
          </p:cNvCxnSpPr>
          <p:nvPr/>
        </p:nvCxnSpPr>
        <p:spPr>
          <a:xfrm>
            <a:off x="8845288" y="4150438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2E9B834-9F27-4E3C-85DC-883FAE6FDA47}"/>
              </a:ext>
            </a:extLst>
          </p:cNvPr>
          <p:cNvCxnSpPr>
            <a:cxnSpLocks/>
          </p:cNvCxnSpPr>
          <p:nvPr/>
        </p:nvCxnSpPr>
        <p:spPr>
          <a:xfrm>
            <a:off x="8845288" y="5160655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422008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C40F5B-2520-431C-A46D-38771C72D332}"/>
              </a:ext>
            </a:extLst>
          </p:cNvPr>
          <p:cNvSpPr/>
          <p:nvPr/>
        </p:nvSpPr>
        <p:spPr>
          <a:xfrm>
            <a:off x="2081808" y="1814431"/>
            <a:ext cx="8244283" cy="4205334"/>
          </a:xfrm>
          <a:prstGeom prst="rect">
            <a:avLst/>
          </a:prstGeom>
          <a:solidFill>
            <a:schemeClr val="bg1"/>
          </a:solidFill>
          <a:ln w="57150">
            <a:solidFill>
              <a:srgbClr val="00E2A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AB0A64D-A82F-4310-A94B-D854078B2EED}"/>
              </a:ext>
            </a:extLst>
          </p:cNvPr>
          <p:cNvCxnSpPr>
            <a:cxnSpLocks/>
          </p:cNvCxnSpPr>
          <p:nvPr/>
        </p:nvCxnSpPr>
        <p:spPr>
          <a:xfrm>
            <a:off x="4048597" y="2715225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C6ED564-5572-481B-907E-E9714FBB9F3C}"/>
              </a:ext>
            </a:extLst>
          </p:cNvPr>
          <p:cNvSpPr/>
          <p:nvPr/>
        </p:nvSpPr>
        <p:spPr>
          <a:xfrm>
            <a:off x="2335678" y="214983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1. OpenCV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연동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C3D050-5F1A-49FB-8B74-335CFFEE5F3F}"/>
              </a:ext>
            </a:extLst>
          </p:cNvPr>
          <p:cNvSpPr txBox="1"/>
          <p:nvPr/>
        </p:nvSpPr>
        <p:spPr>
          <a:xfrm>
            <a:off x="3653560" y="1394817"/>
            <a:ext cx="513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모바일용 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 Code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출석 및 신호출석 기능 개발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CBE38F4-E251-4820-A449-0AB38F3B6D1F}"/>
              </a:ext>
            </a:extLst>
          </p:cNvPr>
          <p:cNvSpPr/>
          <p:nvPr/>
        </p:nvSpPr>
        <p:spPr>
          <a:xfrm>
            <a:off x="2335678" y="3160056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2. OpenCV Template matching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py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937467C-290C-4E3C-8A61-A1AB5359C37E}"/>
              </a:ext>
            </a:extLst>
          </p:cNvPr>
          <p:cNvSpPr/>
          <p:nvPr/>
        </p:nvSpPr>
        <p:spPr>
          <a:xfrm>
            <a:off x="2335678" y="4170273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3. OpenCV matching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py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DF98456-B41C-4E5A-9B49-860A0649D3BB}"/>
              </a:ext>
            </a:extLst>
          </p:cNvPr>
          <p:cNvSpPr/>
          <p:nvPr/>
        </p:nvSpPr>
        <p:spPr>
          <a:xfrm>
            <a:off x="2335678" y="5180490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4. </a:t>
            </a:r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Django OpenCV </a:t>
            </a:r>
            <a:r>
              <a:rPr lang="ko-KR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연동</a:t>
            </a:r>
            <a:endParaRPr lang="ko-KR" altLang="en-US" dirty="0">
              <a:solidFill>
                <a:schemeClr val="tx1"/>
              </a:solidFill>
              <a:latin typeface="Calibri" panose="020F0502020204030204" pitchFamily="34" charset="0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1BC5306-E85B-411C-AA4F-0BF7562531E9}"/>
              </a:ext>
            </a:extLst>
          </p:cNvPr>
          <p:cNvCxnSpPr>
            <a:cxnSpLocks/>
          </p:cNvCxnSpPr>
          <p:nvPr/>
        </p:nvCxnSpPr>
        <p:spPr>
          <a:xfrm>
            <a:off x="4061176" y="3725442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BBC6970-AA04-4906-B6F0-81A164D66E1F}"/>
              </a:ext>
            </a:extLst>
          </p:cNvPr>
          <p:cNvCxnSpPr>
            <a:cxnSpLocks/>
          </p:cNvCxnSpPr>
          <p:nvPr/>
        </p:nvCxnSpPr>
        <p:spPr>
          <a:xfrm>
            <a:off x="4062532" y="4735659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6B1A8C4-7337-4F23-A765-F0829033322D}"/>
              </a:ext>
            </a:extLst>
          </p:cNvPr>
          <p:cNvCxnSpPr>
            <a:cxnSpLocks/>
          </p:cNvCxnSpPr>
          <p:nvPr/>
        </p:nvCxnSpPr>
        <p:spPr>
          <a:xfrm>
            <a:off x="8216389" y="2715225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6E83E35-6612-47A3-BA69-450E102D05B8}"/>
              </a:ext>
            </a:extLst>
          </p:cNvPr>
          <p:cNvSpPr/>
          <p:nvPr/>
        </p:nvSpPr>
        <p:spPr>
          <a:xfrm>
            <a:off x="6503470" y="214983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5. </a:t>
            </a:r>
            <a:r>
              <a:rPr lang="ko-KR" altLang="en-US" sz="1400" dirty="0">
                <a:solidFill>
                  <a:schemeClr val="tx1"/>
                </a:solidFill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신호출석 </a:t>
            </a:r>
            <a:r>
              <a:rPr lang="en-US" altLang="ko-KR" sz="1400" dirty="0">
                <a:solidFill>
                  <a:schemeClr val="tx1"/>
                </a:solidFill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Button </a:t>
            </a:r>
            <a:r>
              <a:rPr lang="ko-KR" altLang="en-US" sz="1400" dirty="0">
                <a:solidFill>
                  <a:schemeClr val="tx1"/>
                </a:solidFill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구현</a:t>
            </a:r>
            <a:endParaRPr lang="ko-KR" altLang="en-US" dirty="0">
              <a:solidFill>
                <a:schemeClr val="tx1"/>
              </a:solidFill>
              <a:latin typeface="Calibri" panose="020F0502020204030204" pitchFamily="34" charset="0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68A224F-7761-42E2-BD82-12D14F550A4D}"/>
              </a:ext>
            </a:extLst>
          </p:cNvPr>
          <p:cNvSpPr/>
          <p:nvPr/>
        </p:nvSpPr>
        <p:spPr>
          <a:xfrm>
            <a:off x="6503470" y="3160056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6.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출석완료 후 화면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ajax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전환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343D0AF-DC94-4B4D-9944-B9E14E7462BA}"/>
              </a:ext>
            </a:extLst>
          </p:cNvPr>
          <p:cNvSpPr/>
          <p:nvPr/>
        </p:nvSpPr>
        <p:spPr>
          <a:xfrm>
            <a:off x="6503470" y="4170273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7.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회원 출석 데이터 연동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C036E45-469F-436B-9FC5-753453FB8930}"/>
              </a:ext>
            </a:extLst>
          </p:cNvPr>
          <p:cNvCxnSpPr>
            <a:cxnSpLocks/>
          </p:cNvCxnSpPr>
          <p:nvPr/>
        </p:nvCxnSpPr>
        <p:spPr>
          <a:xfrm>
            <a:off x="8228968" y="3725442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EE3DAD6-C749-4889-B088-B0D7CD4127D4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 flipV="1">
            <a:off x="5857896" y="2432532"/>
            <a:ext cx="645574" cy="303065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Google Shape;126;p4">
            <a:extLst>
              <a:ext uri="{FF2B5EF4-FFF2-40B4-BE49-F238E27FC236}">
                <a16:creationId xmlns:a16="http://schemas.microsoft.com/office/drawing/2014/main" id="{62B51FA7-997A-4204-A5A8-90968A66F95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" name="Google Shape;127;p4">
            <a:extLst>
              <a:ext uri="{FF2B5EF4-FFF2-40B4-BE49-F238E27FC236}">
                <a16:creationId xmlns:a16="http://schemas.microsoft.com/office/drawing/2014/main" id="{B1097A21-2020-41A9-B913-760924F675DB}"/>
              </a:ext>
            </a:extLst>
          </p:cNvPr>
          <p:cNvGrpSpPr/>
          <p:nvPr/>
        </p:nvGrpSpPr>
        <p:grpSpPr>
          <a:xfrm>
            <a:off x="2344484" y="64310"/>
            <a:ext cx="7237429" cy="389037"/>
            <a:chOff x="2496884" y="64310"/>
            <a:chExt cx="7237429" cy="389037"/>
          </a:xfrm>
        </p:grpSpPr>
        <p:sp>
          <p:nvSpPr>
            <p:cNvPr id="24" name="Google Shape;128;p4">
              <a:extLst>
                <a:ext uri="{FF2B5EF4-FFF2-40B4-BE49-F238E27FC236}">
                  <a16:creationId xmlns:a16="http://schemas.microsoft.com/office/drawing/2014/main" id="{E7872BE0-7BFE-49DE-8149-EF406B2E5A94}"/>
                </a:ext>
              </a:extLst>
            </p:cNvPr>
            <p:cNvSpPr txBox="1"/>
            <p:nvPr/>
          </p:nvSpPr>
          <p:spPr>
            <a:xfrm>
              <a:off x="2496884" y="84015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5" name="Google Shape;129;p4">
              <a:extLst>
                <a:ext uri="{FF2B5EF4-FFF2-40B4-BE49-F238E27FC236}">
                  <a16:creationId xmlns:a16="http://schemas.microsoft.com/office/drawing/2014/main" id="{187A5B92-157B-45C5-A64F-3EB024B12893}"/>
                </a:ext>
              </a:extLst>
            </p:cNvPr>
            <p:cNvSpPr txBox="1"/>
            <p:nvPr/>
          </p:nvSpPr>
          <p:spPr>
            <a:xfrm>
              <a:off x="7735931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5331336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628774-E28E-4850-B08C-56038368B051}"/>
              </a:ext>
            </a:extLst>
          </p:cNvPr>
          <p:cNvSpPr/>
          <p:nvPr/>
        </p:nvSpPr>
        <p:spPr>
          <a:xfrm>
            <a:off x="1320722" y="1190677"/>
            <a:ext cx="4021191" cy="5272346"/>
          </a:xfrm>
          <a:prstGeom prst="rect">
            <a:avLst/>
          </a:prstGeom>
          <a:solidFill>
            <a:schemeClr val="bg1"/>
          </a:solidFill>
          <a:ln w="57150">
            <a:solidFill>
              <a:srgbClr val="00E2A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7A9B63-532A-40FA-BFA7-E848BCB1A97B}"/>
              </a:ext>
            </a:extLst>
          </p:cNvPr>
          <p:cNvCxnSpPr>
            <a:cxnSpLocks/>
          </p:cNvCxnSpPr>
          <p:nvPr/>
        </p:nvCxnSpPr>
        <p:spPr>
          <a:xfrm>
            <a:off x="3287510" y="2113324"/>
            <a:ext cx="0" cy="44483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A62CC59-26CF-4358-AE0B-4C92CF6ADD9E}"/>
              </a:ext>
            </a:extLst>
          </p:cNvPr>
          <p:cNvSpPr/>
          <p:nvPr/>
        </p:nvSpPr>
        <p:spPr>
          <a:xfrm>
            <a:off x="1574591" y="1547938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기본 게시판 만들기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E3D6F1-40BF-4980-9D85-FADDB4EEE1FE}"/>
              </a:ext>
            </a:extLst>
          </p:cNvPr>
          <p:cNvSpPr txBox="1"/>
          <p:nvPr/>
        </p:nvSpPr>
        <p:spPr>
          <a:xfrm>
            <a:off x="1320722" y="756943"/>
            <a:ext cx="402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묻고 답하기 게시판 개발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CE89036-29E3-46ED-82E9-54DB0882C4FF}"/>
              </a:ext>
            </a:extLst>
          </p:cNvPr>
          <p:cNvSpPr/>
          <p:nvPr/>
        </p:nvSpPr>
        <p:spPr>
          <a:xfrm>
            <a:off x="1574591" y="255815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답변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댓글 기능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C36082B-AF4D-42F9-BD77-4851DC75AD40}"/>
              </a:ext>
            </a:extLst>
          </p:cNvPr>
          <p:cNvSpPr/>
          <p:nvPr/>
        </p:nvSpPr>
        <p:spPr>
          <a:xfrm>
            <a:off x="1574591" y="3568372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게시글 추천 기능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20C5100-5BD1-46D7-8DAF-CC8F64A757EE}"/>
              </a:ext>
            </a:extLst>
          </p:cNvPr>
          <p:cNvSpPr/>
          <p:nvPr/>
        </p:nvSpPr>
        <p:spPr>
          <a:xfrm>
            <a:off x="1574591" y="457858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검색 기능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467862B-40C8-40A5-82AE-1400D46D58DA}"/>
              </a:ext>
            </a:extLst>
          </p:cNvPr>
          <p:cNvSpPr/>
          <p:nvPr/>
        </p:nvSpPr>
        <p:spPr>
          <a:xfrm>
            <a:off x="1574591" y="558880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필터링 기능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8DCD784-5F0C-4C16-A2CC-5A09B9965D76}"/>
              </a:ext>
            </a:extLst>
          </p:cNvPr>
          <p:cNvCxnSpPr>
            <a:cxnSpLocks/>
          </p:cNvCxnSpPr>
          <p:nvPr/>
        </p:nvCxnSpPr>
        <p:spPr>
          <a:xfrm>
            <a:off x="3300089" y="3123541"/>
            <a:ext cx="0" cy="44483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9635087-003D-42F1-8CD2-510A42DDEA13}"/>
              </a:ext>
            </a:extLst>
          </p:cNvPr>
          <p:cNvCxnSpPr>
            <a:cxnSpLocks/>
          </p:cNvCxnSpPr>
          <p:nvPr/>
        </p:nvCxnSpPr>
        <p:spPr>
          <a:xfrm>
            <a:off x="3301445" y="4133758"/>
            <a:ext cx="0" cy="44483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D9A8E02-0001-46D9-9F36-AD9E5AABA219}"/>
              </a:ext>
            </a:extLst>
          </p:cNvPr>
          <p:cNvCxnSpPr>
            <a:cxnSpLocks/>
          </p:cNvCxnSpPr>
          <p:nvPr/>
        </p:nvCxnSpPr>
        <p:spPr>
          <a:xfrm>
            <a:off x="3301445" y="5143975"/>
            <a:ext cx="0" cy="44483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Google Shape;126;p4">
            <a:extLst>
              <a:ext uri="{FF2B5EF4-FFF2-40B4-BE49-F238E27FC236}">
                <a16:creationId xmlns:a16="http://schemas.microsoft.com/office/drawing/2014/main" id="{2DD6112F-C52B-41A8-B158-7D14C9573156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" name="Google Shape;127;p4">
            <a:extLst>
              <a:ext uri="{FF2B5EF4-FFF2-40B4-BE49-F238E27FC236}">
                <a16:creationId xmlns:a16="http://schemas.microsoft.com/office/drawing/2014/main" id="{2D9521A4-4786-42E7-86A8-789CA07912CF}"/>
              </a:ext>
            </a:extLst>
          </p:cNvPr>
          <p:cNvGrpSpPr/>
          <p:nvPr/>
        </p:nvGrpSpPr>
        <p:grpSpPr>
          <a:xfrm>
            <a:off x="2344484" y="64310"/>
            <a:ext cx="7237429" cy="389037"/>
            <a:chOff x="2496884" y="64310"/>
            <a:chExt cx="7237429" cy="389037"/>
          </a:xfrm>
        </p:grpSpPr>
        <p:sp>
          <p:nvSpPr>
            <p:cNvPr id="20" name="Google Shape;128;p4">
              <a:extLst>
                <a:ext uri="{FF2B5EF4-FFF2-40B4-BE49-F238E27FC236}">
                  <a16:creationId xmlns:a16="http://schemas.microsoft.com/office/drawing/2014/main" id="{BFF87BDC-84D1-4E4F-A466-56C20E432B75}"/>
                </a:ext>
              </a:extLst>
            </p:cNvPr>
            <p:cNvSpPr txBox="1"/>
            <p:nvPr/>
          </p:nvSpPr>
          <p:spPr>
            <a:xfrm>
              <a:off x="2496884" y="84015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1" name="Google Shape;129;p4">
              <a:extLst>
                <a:ext uri="{FF2B5EF4-FFF2-40B4-BE49-F238E27FC236}">
                  <a16:creationId xmlns:a16="http://schemas.microsoft.com/office/drawing/2014/main" id="{11E85B50-C1E5-4FC2-B4D3-3DE6E15B8D6F}"/>
                </a:ext>
              </a:extLst>
            </p:cNvPr>
            <p:cNvSpPr txBox="1"/>
            <p:nvPr/>
          </p:nvSpPr>
          <p:spPr>
            <a:xfrm>
              <a:off x="7735931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AF7D50-BA9A-43C8-950E-974B246518B1}"/>
              </a:ext>
            </a:extLst>
          </p:cNvPr>
          <p:cNvSpPr/>
          <p:nvPr/>
        </p:nvSpPr>
        <p:spPr>
          <a:xfrm>
            <a:off x="6954475" y="1271735"/>
            <a:ext cx="4029956" cy="5191287"/>
          </a:xfrm>
          <a:prstGeom prst="rect">
            <a:avLst/>
          </a:prstGeom>
          <a:solidFill>
            <a:schemeClr val="bg1"/>
          </a:solidFill>
          <a:ln w="57150">
            <a:solidFill>
              <a:srgbClr val="00E2A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1A77AF7-953B-44F5-B9C3-BDA425B88FBF}"/>
              </a:ext>
            </a:extLst>
          </p:cNvPr>
          <p:cNvCxnSpPr>
            <a:cxnSpLocks/>
          </p:cNvCxnSpPr>
          <p:nvPr/>
        </p:nvCxnSpPr>
        <p:spPr>
          <a:xfrm>
            <a:off x="8921263" y="2113324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5E2A60A-F216-41B9-BE2C-9F9A7FC90BE3}"/>
              </a:ext>
            </a:extLst>
          </p:cNvPr>
          <p:cNvSpPr/>
          <p:nvPr/>
        </p:nvSpPr>
        <p:spPr>
          <a:xfrm>
            <a:off x="7208344" y="1547938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기본 게시판 만들기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498BA1-CEF6-4865-8795-294911685D8C}"/>
              </a:ext>
            </a:extLst>
          </p:cNvPr>
          <p:cNvSpPr txBox="1"/>
          <p:nvPr/>
        </p:nvSpPr>
        <p:spPr>
          <a:xfrm>
            <a:off x="6954475" y="852122"/>
            <a:ext cx="402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풀이 게시판 개발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1AA5247-3C54-4AAF-B7C3-ADF05CD9E5D0}"/>
              </a:ext>
            </a:extLst>
          </p:cNvPr>
          <p:cNvSpPr/>
          <p:nvPr/>
        </p:nvSpPr>
        <p:spPr>
          <a:xfrm>
            <a:off x="7208344" y="255815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2.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문제 게시글 등록 기능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A59DAEB-E93B-4486-9859-60ED57F74893}"/>
              </a:ext>
            </a:extLst>
          </p:cNvPr>
          <p:cNvSpPr/>
          <p:nvPr/>
        </p:nvSpPr>
        <p:spPr>
          <a:xfrm>
            <a:off x="7208344" y="3568372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프로그래밍 언어별 분리 기능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DB4C5DA-EBDF-436D-BA81-865F12EE410D}"/>
              </a:ext>
            </a:extLst>
          </p:cNvPr>
          <p:cNvSpPr/>
          <p:nvPr/>
        </p:nvSpPr>
        <p:spPr>
          <a:xfrm>
            <a:off x="7208344" y="457858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게시글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Hint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기능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1AF62F7-31B7-4410-ACEC-832A5CF05CFC}"/>
              </a:ext>
            </a:extLst>
          </p:cNvPr>
          <p:cNvSpPr/>
          <p:nvPr/>
        </p:nvSpPr>
        <p:spPr>
          <a:xfrm>
            <a:off x="7208344" y="558880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답안 제출 기능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B987905-5738-421F-9106-C86023E7E72B}"/>
              </a:ext>
            </a:extLst>
          </p:cNvPr>
          <p:cNvCxnSpPr>
            <a:cxnSpLocks/>
          </p:cNvCxnSpPr>
          <p:nvPr/>
        </p:nvCxnSpPr>
        <p:spPr>
          <a:xfrm>
            <a:off x="8933842" y="3123541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103D4C6-F3E2-4366-90B1-5818DA354E9C}"/>
              </a:ext>
            </a:extLst>
          </p:cNvPr>
          <p:cNvCxnSpPr>
            <a:cxnSpLocks/>
          </p:cNvCxnSpPr>
          <p:nvPr/>
        </p:nvCxnSpPr>
        <p:spPr>
          <a:xfrm>
            <a:off x="8935198" y="4133758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7DB61A0-A8ED-4A60-8BF8-FC678384F2AD}"/>
              </a:ext>
            </a:extLst>
          </p:cNvPr>
          <p:cNvCxnSpPr>
            <a:cxnSpLocks/>
          </p:cNvCxnSpPr>
          <p:nvPr/>
        </p:nvCxnSpPr>
        <p:spPr>
          <a:xfrm>
            <a:off x="8935198" y="5143975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85576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프로젝트 수행 결과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</a:t>
            </a:r>
            <a:r>
              <a:rPr lang="en-US" alt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593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6;p4">
            <a:extLst>
              <a:ext uri="{FF2B5EF4-FFF2-40B4-BE49-F238E27FC236}">
                <a16:creationId xmlns:a16="http://schemas.microsoft.com/office/drawing/2014/main" id="{07017230-4B8A-4288-BB15-8903C3C63EE1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" name="Google Shape;127;p4">
            <a:extLst>
              <a:ext uri="{FF2B5EF4-FFF2-40B4-BE49-F238E27FC236}">
                <a16:creationId xmlns:a16="http://schemas.microsoft.com/office/drawing/2014/main" id="{2ADBCA3A-8241-49AE-A659-94755B6ECA85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7" name="Google Shape;128;p4">
              <a:extLst>
                <a:ext uri="{FF2B5EF4-FFF2-40B4-BE49-F238E27FC236}">
                  <a16:creationId xmlns:a16="http://schemas.microsoft.com/office/drawing/2014/main" id="{465F33AD-BB49-4A15-AFE9-5EE5DE9F2397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29;p4">
              <a:extLst>
                <a:ext uri="{FF2B5EF4-FFF2-40B4-BE49-F238E27FC236}">
                  <a16:creationId xmlns:a16="http://schemas.microsoft.com/office/drawing/2014/main" id="{9BD1590E-078F-49E2-A06A-1A9CBAA61FB6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9" name="Google Shape;130;p4">
              <a:extLst>
                <a:ext uri="{FF2B5EF4-FFF2-40B4-BE49-F238E27FC236}">
                  <a16:creationId xmlns:a16="http://schemas.microsoft.com/office/drawing/2014/main" id="{6F7F8D12-C3B6-46AB-981D-BB290A09B2BF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0" name="Google Shape;160;p6">
            <a:extLst>
              <a:ext uri="{FF2B5EF4-FFF2-40B4-BE49-F238E27FC236}">
                <a16:creationId xmlns:a16="http://schemas.microsoft.com/office/drawing/2014/main" id="{E3EC8E0C-6E56-4F0B-932E-2C5C685C0BDB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61;p6">
            <a:extLst>
              <a:ext uri="{FF2B5EF4-FFF2-40B4-BE49-F238E27FC236}">
                <a16:creationId xmlns:a16="http://schemas.microsoft.com/office/drawing/2014/main" id="{70569CBF-AF14-4CED-AAF6-58AD4CC8C02B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2" name="Google Shape;162;p6">
              <a:extLst>
                <a:ext uri="{FF2B5EF4-FFF2-40B4-BE49-F238E27FC236}">
                  <a16:creationId xmlns:a16="http://schemas.microsoft.com/office/drawing/2014/main" id="{6A53E006-430A-415A-85AB-3E9D8BD9C1C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63;p6">
              <a:extLst>
                <a:ext uri="{FF2B5EF4-FFF2-40B4-BE49-F238E27FC236}">
                  <a16:creationId xmlns:a16="http://schemas.microsoft.com/office/drawing/2014/main" id="{AF394295-7E2E-4128-B574-A3D9EA94E144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64;p6">
              <a:extLst>
                <a:ext uri="{FF2B5EF4-FFF2-40B4-BE49-F238E27FC236}">
                  <a16:creationId xmlns:a16="http://schemas.microsoft.com/office/drawing/2014/main" id="{FB1D8CCC-BEB3-4AAF-B25D-CC86C8DD6642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5" name="Google Shape;165;p6">
              <a:extLst>
                <a:ext uri="{FF2B5EF4-FFF2-40B4-BE49-F238E27FC236}">
                  <a16:creationId xmlns:a16="http://schemas.microsoft.com/office/drawing/2014/main" id="{4786ACE6-0082-475E-9EA8-F13ABF009702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6" name="Google Shape;166;p6">
            <a:extLst>
              <a:ext uri="{FF2B5EF4-FFF2-40B4-BE49-F238E27FC236}">
                <a16:creationId xmlns:a16="http://schemas.microsoft.com/office/drawing/2014/main" id="{CE7FDDDA-6148-4ACC-A351-32283FB25F79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FF92BBA5-4414-406F-8D86-B0EA0C456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9" b="6220"/>
          <a:stretch/>
        </p:blipFill>
        <p:spPr>
          <a:xfrm>
            <a:off x="470108" y="733926"/>
            <a:ext cx="5054600" cy="59315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F3E3CD-47EA-4DE3-9CF0-F08CB1C7A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8" t="9824" r="7001" b="3685"/>
          <a:stretch/>
        </p:blipFill>
        <p:spPr>
          <a:xfrm>
            <a:off x="6187234" y="733926"/>
            <a:ext cx="5642816" cy="593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30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6;p4">
            <a:extLst>
              <a:ext uri="{FF2B5EF4-FFF2-40B4-BE49-F238E27FC236}">
                <a16:creationId xmlns:a16="http://schemas.microsoft.com/office/drawing/2014/main" id="{07017230-4B8A-4288-BB15-8903C3C63EE1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" name="Google Shape;127;p4">
            <a:extLst>
              <a:ext uri="{FF2B5EF4-FFF2-40B4-BE49-F238E27FC236}">
                <a16:creationId xmlns:a16="http://schemas.microsoft.com/office/drawing/2014/main" id="{2ADBCA3A-8241-49AE-A659-94755B6ECA85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7" name="Google Shape;128;p4">
              <a:extLst>
                <a:ext uri="{FF2B5EF4-FFF2-40B4-BE49-F238E27FC236}">
                  <a16:creationId xmlns:a16="http://schemas.microsoft.com/office/drawing/2014/main" id="{465F33AD-BB49-4A15-AFE9-5EE5DE9F2397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29;p4">
              <a:extLst>
                <a:ext uri="{FF2B5EF4-FFF2-40B4-BE49-F238E27FC236}">
                  <a16:creationId xmlns:a16="http://schemas.microsoft.com/office/drawing/2014/main" id="{9BD1590E-078F-49E2-A06A-1A9CBAA61FB6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9" name="Google Shape;130;p4">
              <a:extLst>
                <a:ext uri="{FF2B5EF4-FFF2-40B4-BE49-F238E27FC236}">
                  <a16:creationId xmlns:a16="http://schemas.microsoft.com/office/drawing/2014/main" id="{6F7F8D12-C3B6-46AB-981D-BB290A09B2BF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0" name="Google Shape;160;p6">
            <a:extLst>
              <a:ext uri="{FF2B5EF4-FFF2-40B4-BE49-F238E27FC236}">
                <a16:creationId xmlns:a16="http://schemas.microsoft.com/office/drawing/2014/main" id="{E3EC8E0C-6E56-4F0B-932E-2C5C685C0BDB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61;p6">
            <a:extLst>
              <a:ext uri="{FF2B5EF4-FFF2-40B4-BE49-F238E27FC236}">
                <a16:creationId xmlns:a16="http://schemas.microsoft.com/office/drawing/2014/main" id="{70569CBF-AF14-4CED-AAF6-58AD4CC8C02B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2" name="Google Shape;162;p6">
              <a:extLst>
                <a:ext uri="{FF2B5EF4-FFF2-40B4-BE49-F238E27FC236}">
                  <a16:creationId xmlns:a16="http://schemas.microsoft.com/office/drawing/2014/main" id="{6A53E006-430A-415A-85AB-3E9D8BD9C1C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Google Shape;163;p6">
              <a:extLst>
                <a:ext uri="{FF2B5EF4-FFF2-40B4-BE49-F238E27FC236}">
                  <a16:creationId xmlns:a16="http://schemas.microsoft.com/office/drawing/2014/main" id="{AF394295-7E2E-4128-B574-A3D9EA94E144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Google Shape;164;p6">
              <a:extLst>
                <a:ext uri="{FF2B5EF4-FFF2-40B4-BE49-F238E27FC236}">
                  <a16:creationId xmlns:a16="http://schemas.microsoft.com/office/drawing/2014/main" id="{FB1D8CCC-BEB3-4AAF-B25D-CC86C8DD6642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65;p6">
              <a:extLst>
                <a:ext uri="{FF2B5EF4-FFF2-40B4-BE49-F238E27FC236}">
                  <a16:creationId xmlns:a16="http://schemas.microsoft.com/office/drawing/2014/main" id="{4786ACE6-0082-475E-9EA8-F13ABF009702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6" name="Google Shape;166;p6">
            <a:extLst>
              <a:ext uri="{FF2B5EF4-FFF2-40B4-BE49-F238E27FC236}">
                <a16:creationId xmlns:a16="http://schemas.microsoft.com/office/drawing/2014/main" id="{CE7FDDDA-6148-4ACC-A351-32283FB25F79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7209C68-1F81-4609-A4C2-DC120AA44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3328"/>
            <a:ext cx="12192000" cy="50673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22609B-D058-4B0B-9B52-E8CAA86E2B3F}"/>
              </a:ext>
            </a:extLst>
          </p:cNvPr>
          <p:cNvSpPr/>
          <p:nvPr/>
        </p:nvSpPr>
        <p:spPr>
          <a:xfrm>
            <a:off x="295275" y="1495424"/>
            <a:ext cx="952500" cy="266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44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6;p4">
            <a:extLst>
              <a:ext uri="{FF2B5EF4-FFF2-40B4-BE49-F238E27FC236}">
                <a16:creationId xmlns:a16="http://schemas.microsoft.com/office/drawing/2014/main" id="{07017230-4B8A-4288-BB15-8903C3C63EE1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" name="Google Shape;127;p4">
            <a:extLst>
              <a:ext uri="{FF2B5EF4-FFF2-40B4-BE49-F238E27FC236}">
                <a16:creationId xmlns:a16="http://schemas.microsoft.com/office/drawing/2014/main" id="{2ADBCA3A-8241-49AE-A659-94755B6ECA85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7" name="Google Shape;128;p4">
              <a:extLst>
                <a:ext uri="{FF2B5EF4-FFF2-40B4-BE49-F238E27FC236}">
                  <a16:creationId xmlns:a16="http://schemas.microsoft.com/office/drawing/2014/main" id="{465F33AD-BB49-4A15-AFE9-5EE5DE9F2397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29;p4">
              <a:extLst>
                <a:ext uri="{FF2B5EF4-FFF2-40B4-BE49-F238E27FC236}">
                  <a16:creationId xmlns:a16="http://schemas.microsoft.com/office/drawing/2014/main" id="{9BD1590E-078F-49E2-A06A-1A9CBAA61FB6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9" name="Google Shape;130;p4">
              <a:extLst>
                <a:ext uri="{FF2B5EF4-FFF2-40B4-BE49-F238E27FC236}">
                  <a16:creationId xmlns:a16="http://schemas.microsoft.com/office/drawing/2014/main" id="{6F7F8D12-C3B6-46AB-981D-BB290A09B2BF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0" name="Google Shape;160;p6">
            <a:extLst>
              <a:ext uri="{FF2B5EF4-FFF2-40B4-BE49-F238E27FC236}">
                <a16:creationId xmlns:a16="http://schemas.microsoft.com/office/drawing/2014/main" id="{E3EC8E0C-6E56-4F0B-932E-2C5C685C0BDB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61;p6">
            <a:extLst>
              <a:ext uri="{FF2B5EF4-FFF2-40B4-BE49-F238E27FC236}">
                <a16:creationId xmlns:a16="http://schemas.microsoft.com/office/drawing/2014/main" id="{70569CBF-AF14-4CED-AAF6-58AD4CC8C02B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2" name="Google Shape;162;p6">
              <a:extLst>
                <a:ext uri="{FF2B5EF4-FFF2-40B4-BE49-F238E27FC236}">
                  <a16:creationId xmlns:a16="http://schemas.microsoft.com/office/drawing/2014/main" id="{6A53E006-430A-415A-85AB-3E9D8BD9C1C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Google Shape;163;p6">
              <a:extLst>
                <a:ext uri="{FF2B5EF4-FFF2-40B4-BE49-F238E27FC236}">
                  <a16:creationId xmlns:a16="http://schemas.microsoft.com/office/drawing/2014/main" id="{AF394295-7E2E-4128-B574-A3D9EA94E144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Google Shape;164;p6">
              <a:extLst>
                <a:ext uri="{FF2B5EF4-FFF2-40B4-BE49-F238E27FC236}">
                  <a16:creationId xmlns:a16="http://schemas.microsoft.com/office/drawing/2014/main" id="{FB1D8CCC-BEB3-4AAF-B25D-CC86C8DD6642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65;p6">
              <a:extLst>
                <a:ext uri="{FF2B5EF4-FFF2-40B4-BE49-F238E27FC236}">
                  <a16:creationId xmlns:a16="http://schemas.microsoft.com/office/drawing/2014/main" id="{4786ACE6-0082-475E-9EA8-F13ABF009702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6" name="Google Shape;166;p6">
            <a:extLst>
              <a:ext uri="{FF2B5EF4-FFF2-40B4-BE49-F238E27FC236}">
                <a16:creationId xmlns:a16="http://schemas.microsoft.com/office/drawing/2014/main" id="{CE7FDDDA-6148-4ACC-A351-32283FB25F79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388001-22EC-46EC-9655-E13A4FF1F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13763" b="31095"/>
          <a:stretch/>
        </p:blipFill>
        <p:spPr>
          <a:xfrm>
            <a:off x="914400" y="1828800"/>
            <a:ext cx="10363200" cy="16002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C673DC-F272-4432-AEAC-855A953F41FA}"/>
              </a:ext>
            </a:extLst>
          </p:cNvPr>
          <p:cNvSpPr/>
          <p:nvPr/>
        </p:nvSpPr>
        <p:spPr>
          <a:xfrm>
            <a:off x="4134474" y="814399"/>
            <a:ext cx="3805113" cy="7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프로필 상세 페이지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B8E80F-894A-4FD1-A5D9-E48AC081CE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0" t="10625" b="18500"/>
          <a:stretch/>
        </p:blipFill>
        <p:spPr>
          <a:xfrm>
            <a:off x="914400" y="3700705"/>
            <a:ext cx="10363200" cy="27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02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CB1F7E3D-2CEE-4B4F-BA81-326DD94B6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7439"/>
            <a:ext cx="12192000" cy="593331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3212795-CA27-461C-82C7-D633D243F4A5}"/>
              </a:ext>
            </a:extLst>
          </p:cNvPr>
          <p:cNvSpPr/>
          <p:nvPr/>
        </p:nvSpPr>
        <p:spPr>
          <a:xfrm>
            <a:off x="285750" y="2386013"/>
            <a:ext cx="1009650" cy="274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85BE7BD-3C54-40A1-8066-794083CC9410}"/>
              </a:ext>
            </a:extLst>
          </p:cNvPr>
          <p:cNvSpPr/>
          <p:nvPr/>
        </p:nvSpPr>
        <p:spPr>
          <a:xfrm>
            <a:off x="9867899" y="5221323"/>
            <a:ext cx="643513" cy="357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0607415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0" y="0"/>
            <a:ext cx="5361709" cy="6858000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0" y="2917165"/>
            <a:ext cx="5361709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ko-KR" sz="7200" b="1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INDEX</a:t>
            </a:r>
            <a:endParaRPr sz="7200" b="1" i="0" u="none" strike="noStrike" cap="none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grpSp>
        <p:nvGrpSpPr>
          <p:cNvPr id="102" name="Google Shape;102;p2"/>
          <p:cNvGrpSpPr/>
          <p:nvPr/>
        </p:nvGrpSpPr>
        <p:grpSpPr>
          <a:xfrm>
            <a:off x="6463650" y="1157063"/>
            <a:ext cx="4785648" cy="1597259"/>
            <a:chOff x="559119" y="1841928"/>
            <a:chExt cx="4785648" cy="1597259"/>
          </a:xfrm>
        </p:grpSpPr>
        <p:sp>
          <p:nvSpPr>
            <p:cNvPr id="103" name="Google Shape;103;p2"/>
            <p:cNvSpPr/>
            <p:nvPr/>
          </p:nvSpPr>
          <p:spPr>
            <a:xfrm>
              <a:off x="559119" y="1841928"/>
              <a:ext cx="383203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i="0" u="none" strike="noStrike" cap="none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2400" b="1" i="0" u="none" strike="noStrike" cap="none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배경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59119" y="3069855"/>
              <a:ext cx="47856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6440983" y="2361689"/>
            <a:ext cx="4785648" cy="2055601"/>
            <a:chOff x="941384" y="3965573"/>
            <a:chExt cx="4785648" cy="2055601"/>
          </a:xfrm>
        </p:grpSpPr>
        <p:sp>
          <p:nvSpPr>
            <p:cNvPr id="106" name="Google Shape;106;p2"/>
            <p:cNvSpPr/>
            <p:nvPr/>
          </p:nvSpPr>
          <p:spPr>
            <a:xfrm>
              <a:off x="941384" y="3965573"/>
              <a:ext cx="3832034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2400" b="1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팀 구성 및 역할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941384" y="5651842"/>
              <a:ext cx="47856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08" name="Google Shape;108;p2"/>
          <p:cNvSpPr/>
          <p:nvPr/>
        </p:nvSpPr>
        <p:spPr>
          <a:xfrm>
            <a:off x="6440982" y="3488784"/>
            <a:ext cx="449371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절차 및 방법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6440982" y="4602442"/>
            <a:ext cx="41920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4. </a:t>
            </a:r>
            <a:r>
              <a:rPr lang="ko-KR" altLang="en-US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프로젝트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결과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6463650" y="5710926"/>
            <a:ext cx="41920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후기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F69891-3C10-49D7-8591-96CDED002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4431"/>
            <a:ext cx="12192000" cy="479445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7529627-B352-4DB9-905E-F037EBB1E44A}"/>
              </a:ext>
            </a:extLst>
          </p:cNvPr>
          <p:cNvSpPr/>
          <p:nvPr/>
        </p:nvSpPr>
        <p:spPr>
          <a:xfrm>
            <a:off x="4374654" y="1041735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F97932-09B0-4758-B9C8-96CD19D37FE5}"/>
              </a:ext>
            </a:extLst>
          </p:cNvPr>
          <p:cNvSpPr/>
          <p:nvPr/>
        </p:nvSpPr>
        <p:spPr>
          <a:xfrm>
            <a:off x="4505465" y="2268536"/>
            <a:ext cx="638035" cy="1179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075507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1A4ADF-95BE-4844-9422-20C0BB7D1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02" y="821293"/>
            <a:ext cx="5835328" cy="22497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950E44-0DFA-4049-BA2E-7DC3A0741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02" y="3469193"/>
            <a:ext cx="5835328" cy="316022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BA179D-7B72-4795-936B-39AA2318427D}"/>
              </a:ext>
            </a:extLst>
          </p:cNvPr>
          <p:cNvSpPr/>
          <p:nvPr/>
        </p:nvSpPr>
        <p:spPr>
          <a:xfrm>
            <a:off x="7703237" y="2972840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힌트가 필요할 경우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64BC3EA0-3A2C-4612-BC49-E8E4721CE318}"/>
              </a:ext>
            </a:extLst>
          </p:cNvPr>
          <p:cNvSpPr/>
          <p:nvPr/>
        </p:nvSpPr>
        <p:spPr>
          <a:xfrm>
            <a:off x="3503439" y="3099569"/>
            <a:ext cx="302652" cy="289238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5EB4B13-EE8C-4581-BFC5-3BA693E1C74A}"/>
              </a:ext>
            </a:extLst>
          </p:cNvPr>
          <p:cNvSpPr/>
          <p:nvPr/>
        </p:nvSpPr>
        <p:spPr>
          <a:xfrm>
            <a:off x="1842652" y="2308731"/>
            <a:ext cx="441325" cy="163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92236CD-CF13-46DA-8E32-599D02ADD213}"/>
              </a:ext>
            </a:extLst>
          </p:cNvPr>
          <p:cNvSpPr/>
          <p:nvPr/>
        </p:nvSpPr>
        <p:spPr>
          <a:xfrm>
            <a:off x="1795410" y="4876800"/>
            <a:ext cx="4795889" cy="1247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890757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7529627-B352-4DB9-905E-F037EBB1E44A}"/>
              </a:ext>
            </a:extLst>
          </p:cNvPr>
          <p:cNvSpPr/>
          <p:nvPr/>
        </p:nvSpPr>
        <p:spPr>
          <a:xfrm>
            <a:off x="4374654" y="763836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답안 제출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9C2E93F-CC7D-4988-9205-4E1D6851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87" y="1415585"/>
            <a:ext cx="11213960" cy="544241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24378F-3EB8-4AB3-AFF7-0F526A0C48E3}"/>
              </a:ext>
            </a:extLst>
          </p:cNvPr>
          <p:cNvSpPr/>
          <p:nvPr/>
        </p:nvSpPr>
        <p:spPr>
          <a:xfrm>
            <a:off x="3659979" y="4743450"/>
            <a:ext cx="6603209" cy="738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47AEC9-DD80-42FF-85C5-446A708D14ED}"/>
              </a:ext>
            </a:extLst>
          </p:cNvPr>
          <p:cNvSpPr/>
          <p:nvPr/>
        </p:nvSpPr>
        <p:spPr>
          <a:xfrm>
            <a:off x="3659980" y="5481638"/>
            <a:ext cx="576263" cy="296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4228586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92C45D2-77AE-4FBA-9218-261952C547A3}"/>
              </a:ext>
            </a:extLst>
          </p:cNvPr>
          <p:cNvSpPr/>
          <p:nvPr/>
        </p:nvSpPr>
        <p:spPr>
          <a:xfrm>
            <a:off x="1199323" y="1190412"/>
            <a:ext cx="3723157" cy="542695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정답 입력 할 경우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491D0B5-034C-4B7B-BBEA-EA4237448AFD}"/>
              </a:ext>
            </a:extLst>
          </p:cNvPr>
          <p:cNvSpPr/>
          <p:nvPr/>
        </p:nvSpPr>
        <p:spPr>
          <a:xfrm>
            <a:off x="7581014" y="1190412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오답 입력 할 경우</a:t>
            </a:r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0CDFD2-E3F5-4DCE-A736-0EBA098D7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014" y="3681413"/>
            <a:ext cx="2752423" cy="79633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18995F2-EEC6-47C7-B677-593B917A9C9D}"/>
              </a:ext>
            </a:extLst>
          </p:cNvPr>
          <p:cNvSpPr/>
          <p:nvPr/>
        </p:nvSpPr>
        <p:spPr>
          <a:xfrm>
            <a:off x="7574829" y="1795656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오답 메시지 페이지로 이동</a:t>
            </a:r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7CBE5E-6DC0-4780-AA8A-74B2FC6AF7E0}"/>
              </a:ext>
            </a:extLst>
          </p:cNvPr>
          <p:cNvSpPr/>
          <p:nvPr/>
        </p:nvSpPr>
        <p:spPr>
          <a:xfrm>
            <a:off x="1339555" y="1795656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풀이 게시판으로 이동</a:t>
            </a:r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72A932-EE10-4D76-B5AD-E4E49970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75" y="2400901"/>
            <a:ext cx="5659315" cy="330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345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8" grpId="0" animBg="1"/>
      <p:bldP spid="4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E168D5-7674-4AD1-91DF-1562B74B7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0857"/>
            <a:ext cx="12192000" cy="6315305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374772" y="2431755"/>
            <a:ext cx="1031997" cy="321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812721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342875" y="2038350"/>
            <a:ext cx="1162075" cy="393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8903A-F35F-432E-8377-FC728046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3830"/>
            <a:ext cx="12192000" cy="6334170"/>
          </a:xfrm>
          <a:prstGeom prst="rect">
            <a:avLst/>
          </a:prstGeom>
        </p:spPr>
      </p:pic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810017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C9ACF1-5E73-402B-9CFF-C8FAAFDAA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09" y="2041452"/>
            <a:ext cx="5528388" cy="37426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F0C813-B3AF-4FD4-B30A-B181F952C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955" y="2041452"/>
            <a:ext cx="5528388" cy="3530008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DE68BEEB-C164-434B-AEEF-BC099CCE3184}"/>
              </a:ext>
            </a:extLst>
          </p:cNvPr>
          <p:cNvSpPr/>
          <p:nvPr/>
        </p:nvSpPr>
        <p:spPr>
          <a:xfrm>
            <a:off x="1199323" y="1190412"/>
            <a:ext cx="3723157" cy="542695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추천순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정렬하기 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7C3C0A8-E0E9-4E29-8BA3-267307992149}"/>
              </a:ext>
            </a:extLst>
          </p:cNvPr>
          <p:cNvSpPr/>
          <p:nvPr/>
        </p:nvSpPr>
        <p:spPr>
          <a:xfrm>
            <a:off x="7581014" y="1190412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인기순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정렬하기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6DFAC7-5E35-4EAC-ADD0-2C2F03F468ED}"/>
              </a:ext>
            </a:extLst>
          </p:cNvPr>
          <p:cNvSpPr/>
          <p:nvPr/>
        </p:nvSpPr>
        <p:spPr>
          <a:xfrm>
            <a:off x="840673" y="2380824"/>
            <a:ext cx="583865" cy="1189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69658A1-4247-4D9A-BBF7-2FA3B29D8209}"/>
              </a:ext>
            </a:extLst>
          </p:cNvPr>
          <p:cNvSpPr/>
          <p:nvPr/>
        </p:nvSpPr>
        <p:spPr>
          <a:xfrm>
            <a:off x="9121149" y="2529221"/>
            <a:ext cx="465420" cy="695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4930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10" grpId="0" animBg="1"/>
      <p:bldP spid="6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E68BEEB-C164-434B-AEEF-BC099CCE3184}"/>
              </a:ext>
            </a:extLst>
          </p:cNvPr>
          <p:cNvSpPr/>
          <p:nvPr/>
        </p:nvSpPr>
        <p:spPr>
          <a:xfrm>
            <a:off x="1199323" y="1190412"/>
            <a:ext cx="3723157" cy="542695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추천순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정렬하기 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7C3C0A8-E0E9-4E29-8BA3-267307992149}"/>
              </a:ext>
            </a:extLst>
          </p:cNvPr>
          <p:cNvSpPr/>
          <p:nvPr/>
        </p:nvSpPr>
        <p:spPr>
          <a:xfrm>
            <a:off x="7581014" y="1190412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작성자로 검색하기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CAC606-B11D-4B2A-B81E-2D2DF4471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5" y="986970"/>
            <a:ext cx="6271823" cy="24420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30AA1C-7DC4-45BC-B2AB-97D496D1D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252" y="3632442"/>
            <a:ext cx="6200075" cy="2373722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AA5AD984-5D76-4C4A-BE93-83B8F32ECFC1}"/>
              </a:ext>
            </a:extLst>
          </p:cNvPr>
          <p:cNvSpPr/>
          <p:nvPr/>
        </p:nvSpPr>
        <p:spPr>
          <a:xfrm>
            <a:off x="7581014" y="3850612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키워드로 검색하기 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AB72E3E-F90C-479E-B9F7-C591B42120FC}"/>
              </a:ext>
            </a:extLst>
          </p:cNvPr>
          <p:cNvSpPr/>
          <p:nvPr/>
        </p:nvSpPr>
        <p:spPr>
          <a:xfrm>
            <a:off x="5244165" y="986970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865CD2E-2354-4A51-BEA5-D180922EF90B}"/>
              </a:ext>
            </a:extLst>
          </p:cNvPr>
          <p:cNvSpPr/>
          <p:nvPr/>
        </p:nvSpPr>
        <p:spPr>
          <a:xfrm>
            <a:off x="5124547" y="3705818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489887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3A5DE5-641C-4ABD-8400-FDF81C133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063" y="1751799"/>
            <a:ext cx="8709794" cy="4475746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0F79EA2A-1F60-4399-A1C6-7231D44AB258}"/>
              </a:ext>
            </a:extLst>
          </p:cNvPr>
          <p:cNvSpPr/>
          <p:nvPr/>
        </p:nvSpPr>
        <p:spPr>
          <a:xfrm>
            <a:off x="4374654" y="1074634"/>
            <a:ext cx="3442691" cy="453233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작성글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클릭시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103EF3B-7F59-47BE-A17C-BA98A36D880C}"/>
              </a:ext>
            </a:extLst>
          </p:cNvPr>
          <p:cNvSpPr/>
          <p:nvPr/>
        </p:nvSpPr>
        <p:spPr>
          <a:xfrm>
            <a:off x="1832063" y="2059806"/>
            <a:ext cx="632003" cy="6389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E34FC76-0689-4878-A964-443B49C3E039}"/>
              </a:ext>
            </a:extLst>
          </p:cNvPr>
          <p:cNvSpPr/>
          <p:nvPr/>
        </p:nvSpPr>
        <p:spPr>
          <a:xfrm>
            <a:off x="2428899" y="3290255"/>
            <a:ext cx="5146183" cy="868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7A6294B-F3A1-48C3-BC48-8569F10E4715}"/>
              </a:ext>
            </a:extLst>
          </p:cNvPr>
          <p:cNvSpPr/>
          <p:nvPr/>
        </p:nvSpPr>
        <p:spPr>
          <a:xfrm>
            <a:off x="1841687" y="4554421"/>
            <a:ext cx="632003" cy="6389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6786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3A5DE5-641C-4ABD-8400-FDF81C133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08" y="1800767"/>
            <a:ext cx="4970270" cy="4321592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A90B12D-51BD-4210-8F3E-E8C83BEA953F}"/>
              </a:ext>
            </a:extLst>
          </p:cNvPr>
          <p:cNvSpPr/>
          <p:nvPr/>
        </p:nvSpPr>
        <p:spPr>
          <a:xfrm>
            <a:off x="5558712" y="3541179"/>
            <a:ext cx="978408" cy="484632"/>
          </a:xfrm>
          <a:prstGeom prst="rightArrow">
            <a:avLst/>
          </a:prstGeom>
          <a:noFill/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25ED92D-E761-4EF0-877A-61581C8764AC}"/>
              </a:ext>
            </a:extLst>
          </p:cNvPr>
          <p:cNvSpPr txBox="1"/>
          <p:nvPr/>
        </p:nvSpPr>
        <p:spPr>
          <a:xfrm>
            <a:off x="5442958" y="2878048"/>
            <a:ext cx="1284483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24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수정 후 </a:t>
            </a:r>
            <a:endParaRPr kumimoji="0" lang="en-US" altLang="ko-KR" sz="24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7B2B95-DF15-4831-8122-278FD1780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435" y="1800767"/>
            <a:ext cx="5290295" cy="4321592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E572D2-7810-4695-BF24-96859ADC6DAD}"/>
              </a:ext>
            </a:extLst>
          </p:cNvPr>
          <p:cNvSpPr/>
          <p:nvPr/>
        </p:nvSpPr>
        <p:spPr>
          <a:xfrm>
            <a:off x="10226276" y="2660629"/>
            <a:ext cx="813943" cy="384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943EA45-4638-403E-BBA3-29FC6E17E7BB}"/>
              </a:ext>
            </a:extLst>
          </p:cNvPr>
          <p:cNvSpPr/>
          <p:nvPr/>
        </p:nvSpPr>
        <p:spPr>
          <a:xfrm>
            <a:off x="891498" y="1159651"/>
            <a:ext cx="3442691" cy="450941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작성글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수정하기</a:t>
            </a:r>
          </a:p>
        </p:txBody>
      </p:sp>
    </p:spTree>
    <p:extLst>
      <p:ext uri="{BB962C8B-B14F-4D97-AF65-F5344CB8AC3E}">
        <p14:creationId xmlns:p14="http://schemas.microsoft.com/office/powerpoint/2010/main" val="12747561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9" grpId="0"/>
      <p:bldP spid="7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프로젝트</a:t>
            </a:r>
            <a:r>
              <a:rPr lang="ko-KR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배경</a:t>
            </a:r>
            <a:endParaRPr dirty="0"/>
          </a:p>
        </p:txBody>
      </p:sp>
      <p:sp>
        <p:nvSpPr>
          <p:cNvPr id="116" name="Google Shape;116;p3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01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17" name="Google Shape;117;p3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8" name="Google Shape;118;p3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943EA45-4638-403E-BBA3-29FC6E17E7BB}"/>
              </a:ext>
            </a:extLst>
          </p:cNvPr>
          <p:cNvSpPr/>
          <p:nvPr/>
        </p:nvSpPr>
        <p:spPr>
          <a:xfrm>
            <a:off x="866851" y="1290508"/>
            <a:ext cx="3854904" cy="450941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작성자와 수정자가 다르다면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69A5E3-26BF-4A9F-A944-B6C89F8E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22" y="1761422"/>
            <a:ext cx="5581959" cy="38501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871713-A5CE-4E95-925F-F2D4FECE9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61422"/>
            <a:ext cx="6003848" cy="3850106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4B5E4DAB-897E-4749-868B-F0FF1A9B5AB4}"/>
              </a:ext>
            </a:extLst>
          </p:cNvPr>
          <p:cNvSpPr/>
          <p:nvPr/>
        </p:nvSpPr>
        <p:spPr>
          <a:xfrm>
            <a:off x="342875" y="2120069"/>
            <a:ext cx="355720" cy="478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3280E6-DE79-4702-BA04-013CF75432F4}"/>
              </a:ext>
            </a:extLst>
          </p:cNvPr>
          <p:cNvSpPr/>
          <p:nvPr/>
        </p:nvSpPr>
        <p:spPr>
          <a:xfrm>
            <a:off x="4789132" y="1761422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A7C58F5-C4A5-4FEA-A313-0B1A427CF44F}"/>
              </a:ext>
            </a:extLst>
          </p:cNvPr>
          <p:cNvSpPr/>
          <p:nvPr/>
        </p:nvSpPr>
        <p:spPr>
          <a:xfrm>
            <a:off x="4060093" y="3766843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53776FE-8BB9-425F-9F65-B05B68772F23}"/>
              </a:ext>
            </a:extLst>
          </p:cNvPr>
          <p:cNvSpPr/>
          <p:nvPr/>
        </p:nvSpPr>
        <p:spPr>
          <a:xfrm>
            <a:off x="6139609" y="2209660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5E9C9ED-925A-4BD7-B6F2-F0CF57042997}"/>
              </a:ext>
            </a:extLst>
          </p:cNvPr>
          <p:cNvSpPr/>
          <p:nvPr/>
        </p:nvSpPr>
        <p:spPr>
          <a:xfrm>
            <a:off x="10153021" y="3842992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4E23FD7-23C8-4C13-9385-9F4B04E34911}"/>
              </a:ext>
            </a:extLst>
          </p:cNvPr>
          <p:cNvSpPr/>
          <p:nvPr/>
        </p:nvSpPr>
        <p:spPr>
          <a:xfrm>
            <a:off x="10975102" y="1761422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5144C39-9F99-4099-A13B-2AD34A275F05}"/>
              </a:ext>
            </a:extLst>
          </p:cNvPr>
          <p:cNvSpPr/>
          <p:nvPr/>
        </p:nvSpPr>
        <p:spPr>
          <a:xfrm>
            <a:off x="6905454" y="1290508"/>
            <a:ext cx="3854904" cy="450941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삭제도 동일</a:t>
            </a:r>
          </a:p>
        </p:txBody>
      </p:sp>
    </p:spTree>
    <p:extLst>
      <p:ext uri="{BB962C8B-B14F-4D97-AF65-F5344CB8AC3E}">
        <p14:creationId xmlns:p14="http://schemas.microsoft.com/office/powerpoint/2010/main" val="27903143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DADE78-9CBA-40DD-B048-A39FA9715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900"/>
            <a:ext cx="12192000" cy="4648200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1BD1F45-7C3D-45FE-91F3-0BED68E2DEE5}"/>
              </a:ext>
            </a:extLst>
          </p:cNvPr>
          <p:cNvSpPr/>
          <p:nvPr/>
        </p:nvSpPr>
        <p:spPr>
          <a:xfrm>
            <a:off x="240004" y="2377439"/>
            <a:ext cx="1126833" cy="232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861899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en-US" alt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QR 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</a:t>
            </a:r>
            <a:r>
              <a:rPr lang="ko-KR" altLang="en-US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E92028D-4756-4C00-B760-C98206B67433}"/>
              </a:ext>
            </a:extLst>
          </p:cNvPr>
          <p:cNvSpPr/>
          <p:nvPr/>
        </p:nvSpPr>
        <p:spPr>
          <a:xfrm>
            <a:off x="4134474" y="1058992"/>
            <a:ext cx="3805113" cy="7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577288-BDFE-470E-BACE-D0C0D4CF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473"/>
          <a:stretch/>
        </p:blipFill>
        <p:spPr>
          <a:xfrm>
            <a:off x="0" y="2150080"/>
            <a:ext cx="12192000" cy="405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33784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100117" y="2250780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793C24-0D78-41A4-A825-DBF94602548A}"/>
              </a:ext>
            </a:extLst>
          </p:cNvPr>
          <p:cNvSpPr/>
          <p:nvPr/>
        </p:nvSpPr>
        <p:spPr>
          <a:xfrm>
            <a:off x="1876957" y="2391004"/>
            <a:ext cx="1799693" cy="542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9D67AE-A2B7-45BB-A351-4A7538F34EEF}"/>
              </a:ext>
            </a:extLst>
          </p:cNvPr>
          <p:cNvSpPr/>
          <p:nvPr/>
        </p:nvSpPr>
        <p:spPr>
          <a:xfrm>
            <a:off x="10198100" y="3371850"/>
            <a:ext cx="746125" cy="456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6543554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100117" y="2250780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793C24-0D78-41A4-A825-DBF94602548A}"/>
              </a:ext>
            </a:extLst>
          </p:cNvPr>
          <p:cNvSpPr/>
          <p:nvPr/>
        </p:nvSpPr>
        <p:spPr>
          <a:xfrm>
            <a:off x="6906157" y="2406502"/>
            <a:ext cx="1799693" cy="542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9D67AE-A2B7-45BB-A351-4A7538F34EEF}"/>
              </a:ext>
            </a:extLst>
          </p:cNvPr>
          <p:cNvSpPr/>
          <p:nvPr/>
        </p:nvSpPr>
        <p:spPr>
          <a:xfrm>
            <a:off x="4206875" y="3648075"/>
            <a:ext cx="746125" cy="456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21247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AAF19-43B5-440B-BFE7-7253B6AAD99C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영상 들어갈 자리</a:t>
            </a:r>
          </a:p>
        </p:txBody>
      </p:sp>
    </p:spTree>
    <p:extLst>
      <p:ext uri="{BB962C8B-B14F-4D97-AF65-F5344CB8AC3E}">
        <p14:creationId xmlns:p14="http://schemas.microsoft.com/office/powerpoint/2010/main" val="3017937709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71542" y="2516153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985771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A03E25-C592-4798-A89B-18821C34F279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영상 들어갈 자리</a:t>
            </a:r>
          </a:p>
        </p:txBody>
      </p:sp>
    </p:spTree>
    <p:extLst>
      <p:ext uri="{BB962C8B-B14F-4D97-AF65-F5344CB8AC3E}">
        <p14:creationId xmlns:p14="http://schemas.microsoft.com/office/powerpoint/2010/main" val="2245342057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100117" y="2784180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0375759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9D3D2-E4E5-415D-9780-106FD74087EF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영상 들어갈 자리</a:t>
            </a:r>
          </a:p>
        </p:txBody>
      </p:sp>
    </p:spTree>
    <p:extLst>
      <p:ext uri="{BB962C8B-B14F-4D97-AF65-F5344CB8AC3E}">
        <p14:creationId xmlns:p14="http://schemas.microsoft.com/office/powerpoint/2010/main" val="631719012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3" name="Google Shape;133;p4"/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Picture 6" descr="관련 이미지">
            <a:extLst>
              <a:ext uri="{FF2B5EF4-FFF2-40B4-BE49-F238E27FC236}">
                <a16:creationId xmlns:a16="http://schemas.microsoft.com/office/drawing/2014/main" id="{7AC3B079-1B0C-4271-B67D-B1F4DCF60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913" y="3194627"/>
            <a:ext cx="2005958" cy="18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관련 이미지">
            <a:extLst>
              <a:ext uri="{FF2B5EF4-FFF2-40B4-BE49-F238E27FC236}">
                <a16:creationId xmlns:a16="http://schemas.microsoft.com/office/drawing/2014/main" id="{C473F64D-9C38-4F79-B340-A44EC4D8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658" y="3201247"/>
            <a:ext cx="2005958" cy="18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관련 이미지">
            <a:extLst>
              <a:ext uri="{FF2B5EF4-FFF2-40B4-BE49-F238E27FC236}">
                <a16:creationId xmlns:a16="http://schemas.microsoft.com/office/drawing/2014/main" id="{F30E9696-CFC5-4A00-A481-C68C6ED74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081" y="3201248"/>
            <a:ext cx="2005958" cy="18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58B04C-40C7-4409-B428-8D37D86D8ADF}"/>
              </a:ext>
            </a:extLst>
          </p:cNvPr>
          <p:cNvSpPr txBox="1"/>
          <p:nvPr/>
        </p:nvSpPr>
        <p:spPr>
          <a:xfrm>
            <a:off x="2661605" y="3841471"/>
            <a:ext cx="18049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인증을 더 편리하게 할 수는 없을까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945674-9749-4D20-919B-4008F4666975}"/>
              </a:ext>
            </a:extLst>
          </p:cNvPr>
          <p:cNvSpPr txBox="1"/>
          <p:nvPr/>
        </p:nvSpPr>
        <p:spPr>
          <a:xfrm>
            <a:off x="5225514" y="3747133"/>
            <a:ext cx="1772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교육시간 이후 공부를 더 진행할 수는 없을까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FC9EB-A91A-4FE5-AD3B-5B712DF783FE}"/>
              </a:ext>
            </a:extLst>
          </p:cNvPr>
          <p:cNvSpPr txBox="1"/>
          <p:nvPr/>
        </p:nvSpPr>
        <p:spPr>
          <a:xfrm>
            <a:off x="7671232" y="3747133"/>
            <a:ext cx="2005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출결 현황을 효율적으로 관리할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 없을까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CFCD60E-EA3D-428F-A391-4B323766DB78}"/>
              </a:ext>
            </a:extLst>
          </p:cNvPr>
          <p:cNvSpPr/>
          <p:nvPr/>
        </p:nvSpPr>
        <p:spPr>
          <a:xfrm>
            <a:off x="2893399" y="1574800"/>
            <a:ext cx="6405201" cy="874317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EAA1B1-FE8E-4710-A579-C84243EC7FA8}"/>
              </a:ext>
            </a:extLst>
          </p:cNvPr>
          <p:cNvSpPr/>
          <p:nvPr/>
        </p:nvSpPr>
        <p:spPr>
          <a:xfrm>
            <a:off x="4071909" y="1827292"/>
            <a:ext cx="4079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800" spc="-145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나은 교육환경을 제공하기 위한 </a:t>
            </a:r>
            <a:r>
              <a:rPr lang="en-US" altLang="ko-KR" sz="1800" spc="-145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800" spc="-145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 고민</a:t>
            </a:r>
            <a:endParaRPr lang="en-US" altLang="ko-KR" sz="1800" spc="-145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2F107A3-13D3-4833-A1A5-5C39597FB8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36"/>
          <a:stretch/>
        </p:blipFill>
        <p:spPr>
          <a:xfrm>
            <a:off x="2925181" y="1639689"/>
            <a:ext cx="862095" cy="7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70588"/>
      </p:ext>
    </p:extLst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1F7C5BD-378F-47F8-B9A1-2E43B889CD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92D6452-ED43-40A9-87DE-EE77B75C6897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영상 들어갈 자리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BE92006-6AEC-4F5B-82C9-E98163F843FD}"/>
              </a:ext>
            </a:extLst>
          </p:cNvPr>
          <p:cNvSpPr/>
          <p:nvPr/>
        </p:nvSpPr>
        <p:spPr>
          <a:xfrm>
            <a:off x="1744117" y="899183"/>
            <a:ext cx="9913265" cy="1460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0757467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EA964C5B-9AF2-4364-B5A2-7847A74C61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BD88DF-9F6B-48A3-92C6-8F9F7D0D2C0C}"/>
              </a:ext>
            </a:extLst>
          </p:cNvPr>
          <p:cNvSpPr/>
          <p:nvPr/>
        </p:nvSpPr>
        <p:spPr>
          <a:xfrm>
            <a:off x="1803086" y="1658281"/>
            <a:ext cx="3293723" cy="627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1899240"/>
      </p:ext>
    </p:extLst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197639-CE04-4928-8EA2-6C689FEE289E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영상 들어갈 자리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13512D0-0AE6-410A-AB8D-00924FA7E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914" y="1458173"/>
            <a:ext cx="9646661" cy="5399827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84D7D7A-8639-4FCD-A6C0-0318665B42FF}"/>
              </a:ext>
            </a:extLst>
          </p:cNvPr>
          <p:cNvSpPr/>
          <p:nvPr/>
        </p:nvSpPr>
        <p:spPr>
          <a:xfrm>
            <a:off x="3524250" y="948648"/>
            <a:ext cx="5143500" cy="542695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Zoom 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화면으로 이동하면 자동 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 check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5567554"/>
      </p:ext>
    </p:extLst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E2DE5E-FA3C-4C5D-AAB6-08B84EBBA521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지각 아닌 시각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으로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다시 캡처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615E134-BB9D-4466-8F41-F70303F81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9" b="3606"/>
          <a:stretch/>
        </p:blipFill>
        <p:spPr>
          <a:xfrm>
            <a:off x="0" y="3554730"/>
            <a:ext cx="12192000" cy="330327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48624A2-3DFE-4A4E-8D22-63368E5192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78" t="9506" r="24110" b="56681"/>
          <a:stretch/>
        </p:blipFill>
        <p:spPr>
          <a:xfrm>
            <a:off x="0" y="496974"/>
            <a:ext cx="12192000" cy="3012035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6443CFE-9CCF-42C4-BAC0-5D94E99CEF25}"/>
              </a:ext>
            </a:extLst>
          </p:cNvPr>
          <p:cNvSpPr/>
          <p:nvPr/>
        </p:nvSpPr>
        <p:spPr>
          <a:xfrm>
            <a:off x="3237439" y="866306"/>
            <a:ext cx="2858562" cy="627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00FDD9-5361-4880-BCBE-D325E09E29AD}"/>
              </a:ext>
            </a:extLst>
          </p:cNvPr>
          <p:cNvSpPr/>
          <p:nvPr/>
        </p:nvSpPr>
        <p:spPr>
          <a:xfrm>
            <a:off x="3390978" y="3860858"/>
            <a:ext cx="3704213" cy="627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0633357"/>
      </p:ext>
    </p:extLst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71D03E-0C12-45DD-8382-B01EB8DA3EEA}"/>
              </a:ext>
            </a:extLst>
          </p:cNvPr>
          <p:cNvGrpSpPr/>
          <p:nvPr/>
        </p:nvGrpSpPr>
        <p:grpSpPr>
          <a:xfrm>
            <a:off x="2493735" y="751810"/>
            <a:ext cx="3580360" cy="5985615"/>
            <a:chOff x="-89445" y="751810"/>
            <a:chExt cx="3580360" cy="598561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A52E3CB-BB65-4407-923B-9F1CF6F92F1B}"/>
                </a:ext>
              </a:extLst>
            </p:cNvPr>
            <p:cNvGrpSpPr/>
            <p:nvPr/>
          </p:nvGrpSpPr>
          <p:grpSpPr>
            <a:xfrm>
              <a:off x="-89445" y="751810"/>
              <a:ext cx="3580360" cy="5985615"/>
              <a:chOff x="1073596" y="797442"/>
              <a:chExt cx="3580360" cy="5985615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85D48280-3B54-44B3-8F2F-2C35533353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274" b="2784"/>
              <a:stretch/>
            </p:blipFill>
            <p:spPr>
              <a:xfrm>
                <a:off x="1073596" y="797442"/>
                <a:ext cx="3580360" cy="5985615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769BDC42-55D7-4701-BF6A-5FEA5CFFB8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4251" y="1372893"/>
                <a:ext cx="2658140" cy="4804623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64FE088-2650-4D27-89F2-6F196712CF38}"/>
                </a:ext>
              </a:extLst>
            </p:cNvPr>
            <p:cNvSpPr/>
            <p:nvPr/>
          </p:nvSpPr>
          <p:spPr>
            <a:xfrm>
              <a:off x="421210" y="2292334"/>
              <a:ext cx="2414908" cy="1867886"/>
            </a:xfrm>
            <a:prstGeom prst="rect">
              <a:avLst/>
            </a:prstGeom>
            <a:solidFill>
              <a:srgbClr val="ED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64DFBA6E-A051-41A3-832C-A8DD938BB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9" t="20301" r="14040" b="68535"/>
            <a:stretch/>
          </p:blipFill>
          <p:spPr>
            <a:xfrm>
              <a:off x="421210" y="2843471"/>
              <a:ext cx="2606989" cy="765611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5DB6246-F37C-4C3B-B7FF-A6F92E91554F}"/>
              </a:ext>
            </a:extLst>
          </p:cNvPr>
          <p:cNvGrpSpPr/>
          <p:nvPr/>
        </p:nvGrpSpPr>
        <p:grpSpPr>
          <a:xfrm>
            <a:off x="6173185" y="751722"/>
            <a:ext cx="3580360" cy="5985615"/>
            <a:chOff x="-89445" y="751810"/>
            <a:chExt cx="3580360" cy="598561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FF691CD-0510-4A54-9DF3-C6EA07D92F01}"/>
                </a:ext>
              </a:extLst>
            </p:cNvPr>
            <p:cNvGrpSpPr/>
            <p:nvPr/>
          </p:nvGrpSpPr>
          <p:grpSpPr>
            <a:xfrm>
              <a:off x="-89445" y="751810"/>
              <a:ext cx="3580360" cy="5985615"/>
              <a:chOff x="1073596" y="797442"/>
              <a:chExt cx="3580360" cy="5985615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FCBFF705-B954-4695-A53B-371E86CF38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274" b="2784"/>
              <a:stretch/>
            </p:blipFill>
            <p:spPr>
              <a:xfrm>
                <a:off x="1073596" y="797442"/>
                <a:ext cx="3580360" cy="5985615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19F9961A-16B7-490C-BE2E-8560635719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4251" y="1372893"/>
                <a:ext cx="2658140" cy="4804623"/>
              </a:xfrm>
              <a:prstGeom prst="rect">
                <a:avLst/>
              </a:prstGeom>
            </p:spPr>
          </p:pic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ADB3B1A-AD1C-4DA3-8D4F-2A5CC0EB45EC}"/>
                </a:ext>
              </a:extLst>
            </p:cNvPr>
            <p:cNvSpPr/>
            <p:nvPr/>
          </p:nvSpPr>
          <p:spPr>
            <a:xfrm>
              <a:off x="421210" y="2292334"/>
              <a:ext cx="2414908" cy="1867886"/>
            </a:xfrm>
            <a:prstGeom prst="rect">
              <a:avLst/>
            </a:prstGeom>
            <a:solidFill>
              <a:srgbClr val="ED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2CEDBED-74AE-449B-BFDE-F4286A1BB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9" t="20301" r="14040" b="68535"/>
            <a:stretch/>
          </p:blipFill>
          <p:spPr>
            <a:xfrm>
              <a:off x="421210" y="2843471"/>
              <a:ext cx="2606989" cy="765611"/>
            </a:xfrm>
            <a:prstGeom prst="rect">
              <a:avLst/>
            </a:prstGeom>
          </p:spPr>
        </p:pic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706800B6-22A1-43DE-B687-CB480920B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840" y="2550148"/>
            <a:ext cx="2658140" cy="2209132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470C9007-0C86-499C-8365-AFD0C78FC84E}"/>
              </a:ext>
            </a:extLst>
          </p:cNvPr>
          <p:cNvSpPr/>
          <p:nvPr/>
        </p:nvSpPr>
        <p:spPr>
          <a:xfrm>
            <a:off x="3268455" y="5244809"/>
            <a:ext cx="2045715" cy="434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4978822"/>
      </p:ext>
    </p:extLst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3F06439-A41C-45D5-9A86-C88E9FC89798}"/>
              </a:ext>
            </a:extLst>
          </p:cNvPr>
          <p:cNvGrpSpPr/>
          <p:nvPr/>
        </p:nvGrpSpPr>
        <p:grpSpPr>
          <a:xfrm>
            <a:off x="2493735" y="751810"/>
            <a:ext cx="3580360" cy="5985615"/>
            <a:chOff x="-89445" y="751810"/>
            <a:chExt cx="3580360" cy="5985615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7097E26-0EE4-457C-BDE5-891239A0B357}"/>
                </a:ext>
              </a:extLst>
            </p:cNvPr>
            <p:cNvGrpSpPr/>
            <p:nvPr/>
          </p:nvGrpSpPr>
          <p:grpSpPr>
            <a:xfrm>
              <a:off x="-89445" y="751810"/>
              <a:ext cx="3580360" cy="5985615"/>
              <a:chOff x="1073596" y="797442"/>
              <a:chExt cx="3580360" cy="5985615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81453884-7CB5-4873-BC08-2C70C867D6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274" b="2784"/>
              <a:stretch/>
            </p:blipFill>
            <p:spPr>
              <a:xfrm>
                <a:off x="1073596" y="797442"/>
                <a:ext cx="3580360" cy="5985615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93F2FABD-24E8-4FED-9259-B4001F50A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4251" y="1372893"/>
                <a:ext cx="2658140" cy="4804623"/>
              </a:xfrm>
              <a:prstGeom prst="rect">
                <a:avLst/>
              </a:prstGeom>
            </p:spPr>
          </p:pic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2F9BB33-432D-4A9F-81E3-8A6FE1EAC4E0}"/>
                </a:ext>
              </a:extLst>
            </p:cNvPr>
            <p:cNvSpPr/>
            <p:nvPr/>
          </p:nvSpPr>
          <p:spPr>
            <a:xfrm>
              <a:off x="421210" y="2292334"/>
              <a:ext cx="2414908" cy="1867886"/>
            </a:xfrm>
            <a:prstGeom prst="rect">
              <a:avLst/>
            </a:prstGeom>
            <a:solidFill>
              <a:srgbClr val="ED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26C86B3-D8D1-439F-81C8-3CDCF5752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9" t="20301" r="14040" b="68535"/>
            <a:stretch/>
          </p:blipFill>
          <p:spPr>
            <a:xfrm>
              <a:off x="421210" y="2843471"/>
              <a:ext cx="2606989" cy="765611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0A3DBFD-052F-471C-B474-F08C1338A2FF}"/>
              </a:ext>
            </a:extLst>
          </p:cNvPr>
          <p:cNvGrpSpPr/>
          <p:nvPr/>
        </p:nvGrpSpPr>
        <p:grpSpPr>
          <a:xfrm>
            <a:off x="6173185" y="751722"/>
            <a:ext cx="3580360" cy="5985615"/>
            <a:chOff x="-89445" y="751810"/>
            <a:chExt cx="3580360" cy="598561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9437554-0AFA-4388-AA3D-C805BECAFCBD}"/>
                </a:ext>
              </a:extLst>
            </p:cNvPr>
            <p:cNvGrpSpPr/>
            <p:nvPr/>
          </p:nvGrpSpPr>
          <p:grpSpPr>
            <a:xfrm>
              <a:off x="-89445" y="751810"/>
              <a:ext cx="3580360" cy="5985615"/>
              <a:chOff x="1073596" y="797442"/>
              <a:chExt cx="3580360" cy="5985615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43E6F570-CEE4-411E-8212-96712E1F2F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274" b="2784"/>
              <a:stretch/>
            </p:blipFill>
            <p:spPr>
              <a:xfrm>
                <a:off x="1073596" y="797442"/>
                <a:ext cx="3580360" cy="5985615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C18D1D25-E81E-4D34-8EA3-25935B16E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4251" y="1372893"/>
                <a:ext cx="2658140" cy="4804623"/>
              </a:xfrm>
              <a:prstGeom prst="rect">
                <a:avLst/>
              </a:prstGeom>
            </p:spPr>
          </p:pic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7BAD62A-96BF-4B9E-9F4D-097983C56331}"/>
                </a:ext>
              </a:extLst>
            </p:cNvPr>
            <p:cNvSpPr/>
            <p:nvPr/>
          </p:nvSpPr>
          <p:spPr>
            <a:xfrm>
              <a:off x="421210" y="2292334"/>
              <a:ext cx="2414908" cy="1867886"/>
            </a:xfrm>
            <a:prstGeom prst="rect">
              <a:avLst/>
            </a:prstGeom>
            <a:solidFill>
              <a:srgbClr val="ED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853AE43-9D52-409A-9B93-4C1D79BA8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9" t="20301" r="14040" b="68535"/>
            <a:stretch/>
          </p:blipFill>
          <p:spPr>
            <a:xfrm>
              <a:off x="421210" y="2843471"/>
              <a:ext cx="2606989" cy="765611"/>
            </a:xfrm>
            <a:prstGeom prst="rect">
              <a:avLst/>
            </a:prstGeom>
          </p:spPr>
        </p:pic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D8D02FEB-A8BB-4DC0-8BE5-F96443F6E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876" y="2550148"/>
            <a:ext cx="2658140" cy="2209132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147D3ED-9419-4703-83BB-FAB8292DD2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1" t="5945" r="22495" b="10203"/>
          <a:stretch/>
        </p:blipFill>
        <p:spPr>
          <a:xfrm>
            <a:off x="2980520" y="2565110"/>
            <a:ext cx="2670337" cy="219417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9D279979-244B-45EE-AE6C-1C283D7A6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3840" y="3014918"/>
            <a:ext cx="2658140" cy="1068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89FFD9CB-D03C-4FEB-BD6F-BBFAE48DC8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0520" y="2733015"/>
            <a:ext cx="2702355" cy="204122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2096C285-08CF-4A23-9843-C8D6746D8F4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769" t="9506" r="32402" b="72524"/>
          <a:stretch/>
        </p:blipFill>
        <p:spPr>
          <a:xfrm>
            <a:off x="6683840" y="2074895"/>
            <a:ext cx="2658140" cy="942728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C2B89AE7-CC9F-4E31-9717-C06D40CEBAB4}"/>
              </a:ext>
            </a:extLst>
          </p:cNvPr>
          <p:cNvSpPr/>
          <p:nvPr/>
        </p:nvSpPr>
        <p:spPr>
          <a:xfrm>
            <a:off x="6472411" y="3205823"/>
            <a:ext cx="2045715" cy="434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85929A-F62E-4CE8-9F21-3911F94253D3}"/>
              </a:ext>
            </a:extLst>
          </p:cNvPr>
          <p:cNvSpPr/>
          <p:nvPr/>
        </p:nvSpPr>
        <p:spPr>
          <a:xfrm>
            <a:off x="6440608" y="2257938"/>
            <a:ext cx="2045715" cy="434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7197498"/>
      </p:ext>
    </p:extLst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EE86096-AC84-46BE-846F-49BD644DCF5C}"/>
              </a:ext>
            </a:extLst>
          </p:cNvPr>
          <p:cNvGrpSpPr/>
          <p:nvPr/>
        </p:nvGrpSpPr>
        <p:grpSpPr>
          <a:xfrm>
            <a:off x="2493735" y="751810"/>
            <a:ext cx="3580360" cy="5985615"/>
            <a:chOff x="-89445" y="751810"/>
            <a:chExt cx="3580360" cy="598561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B11A890-AA42-40CF-9F2E-6814D68FBBB7}"/>
                </a:ext>
              </a:extLst>
            </p:cNvPr>
            <p:cNvGrpSpPr/>
            <p:nvPr/>
          </p:nvGrpSpPr>
          <p:grpSpPr>
            <a:xfrm>
              <a:off x="-89445" y="751810"/>
              <a:ext cx="3580360" cy="5985615"/>
              <a:chOff x="1073596" y="797442"/>
              <a:chExt cx="3580360" cy="5985615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0C80FCE8-2DD3-4233-B4E2-E755410FA2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274" b="2784"/>
              <a:stretch/>
            </p:blipFill>
            <p:spPr>
              <a:xfrm>
                <a:off x="1073596" y="797442"/>
                <a:ext cx="3580360" cy="5985615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8C512FC6-F31A-4D74-B8B4-C8D5750FD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4251" y="1372893"/>
                <a:ext cx="2658140" cy="4804623"/>
              </a:xfrm>
              <a:prstGeom prst="rect">
                <a:avLst/>
              </a:prstGeom>
            </p:spPr>
          </p:pic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76CABCF-8AA4-4719-84BB-7F00B383E5C1}"/>
                </a:ext>
              </a:extLst>
            </p:cNvPr>
            <p:cNvSpPr/>
            <p:nvPr/>
          </p:nvSpPr>
          <p:spPr>
            <a:xfrm>
              <a:off x="421210" y="2292334"/>
              <a:ext cx="2414908" cy="1867886"/>
            </a:xfrm>
            <a:prstGeom prst="rect">
              <a:avLst/>
            </a:prstGeom>
            <a:solidFill>
              <a:srgbClr val="ED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A9D6DA3-558B-4FDD-8902-2A512614E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9" t="20301" r="14040" b="68535"/>
            <a:stretch/>
          </p:blipFill>
          <p:spPr>
            <a:xfrm>
              <a:off x="421210" y="2843471"/>
              <a:ext cx="2606989" cy="765611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3108918-93E2-412F-8059-1B598522101B}"/>
              </a:ext>
            </a:extLst>
          </p:cNvPr>
          <p:cNvGrpSpPr/>
          <p:nvPr/>
        </p:nvGrpSpPr>
        <p:grpSpPr>
          <a:xfrm>
            <a:off x="6173185" y="751722"/>
            <a:ext cx="3580360" cy="5985615"/>
            <a:chOff x="-89445" y="751810"/>
            <a:chExt cx="3580360" cy="598561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995E509-4F35-41CC-A0A0-69F1C6AB3044}"/>
                </a:ext>
              </a:extLst>
            </p:cNvPr>
            <p:cNvGrpSpPr/>
            <p:nvPr/>
          </p:nvGrpSpPr>
          <p:grpSpPr>
            <a:xfrm>
              <a:off x="-89445" y="751810"/>
              <a:ext cx="3580360" cy="5985615"/>
              <a:chOff x="1073596" y="797442"/>
              <a:chExt cx="3580360" cy="5985615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51B11EE1-2506-4E54-BC7D-390FAE0F7D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274" b="2784"/>
              <a:stretch/>
            </p:blipFill>
            <p:spPr>
              <a:xfrm>
                <a:off x="1073596" y="797442"/>
                <a:ext cx="3580360" cy="5985615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ABDA7A5-82E8-4996-86A8-F1362E648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4251" y="1372893"/>
                <a:ext cx="2658140" cy="4804623"/>
              </a:xfrm>
              <a:prstGeom prst="rect">
                <a:avLst/>
              </a:prstGeom>
            </p:spPr>
          </p:pic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6D680CD-1F19-461E-93CA-1B4B099E404F}"/>
                </a:ext>
              </a:extLst>
            </p:cNvPr>
            <p:cNvSpPr/>
            <p:nvPr/>
          </p:nvSpPr>
          <p:spPr>
            <a:xfrm>
              <a:off x="421210" y="2292334"/>
              <a:ext cx="2414908" cy="1867886"/>
            </a:xfrm>
            <a:prstGeom prst="rect">
              <a:avLst/>
            </a:prstGeom>
            <a:solidFill>
              <a:srgbClr val="ED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E21C323-4927-458D-BBF7-BDFC42FCC3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9" t="20301" r="14040" b="68535"/>
            <a:stretch/>
          </p:blipFill>
          <p:spPr>
            <a:xfrm>
              <a:off x="421210" y="2843471"/>
              <a:ext cx="2606989" cy="765611"/>
            </a:xfrm>
            <a:prstGeom prst="rect">
              <a:avLst/>
            </a:prstGeom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DDECF580-642F-4E1B-9177-0BDB0551D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876" y="2550148"/>
            <a:ext cx="2658140" cy="220913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C28FAB0-AF3E-4E11-83CF-495321C569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1" t="5945" r="22495" b="10203"/>
          <a:stretch/>
        </p:blipFill>
        <p:spPr>
          <a:xfrm>
            <a:off x="2980520" y="2565110"/>
            <a:ext cx="2670337" cy="21941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05B6B68-9266-4BA3-AB45-D04D644C9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2410" y="1751960"/>
            <a:ext cx="2669570" cy="1091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91AD8F-F2C4-44DC-B78C-6B82ADC7856A}"/>
              </a:ext>
            </a:extLst>
          </p:cNvPr>
          <p:cNvSpPr/>
          <p:nvPr/>
        </p:nvSpPr>
        <p:spPr>
          <a:xfrm>
            <a:off x="6440608" y="2074895"/>
            <a:ext cx="2045715" cy="434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1278825"/>
      </p:ext>
    </p:extLst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QR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9D3D2-E4E5-415D-9780-106FD74087EF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신호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 에 다시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캡처ㅜ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\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225995"/>
      </p:ext>
    </p:extLst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프로젝트 후기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tabLst/>
              <a:defRPr/>
            </a:pPr>
            <a:r>
              <a:rPr kumimoji="0" lang="en-US" altLang="ko-KR" sz="4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kumimoji="0" lang="ko-KR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kumimoji="0" lang="en-US" altLang="ko-KR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05</a:t>
            </a:r>
            <a:endParaRPr kumimoji="0" sz="4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2164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7F2CE2-A2AE-4E8A-AAD9-982AB4D2C808}"/>
              </a:ext>
            </a:extLst>
          </p:cNvPr>
          <p:cNvGrpSpPr/>
          <p:nvPr/>
        </p:nvGrpSpPr>
        <p:grpSpPr>
          <a:xfrm>
            <a:off x="1185596" y="2398379"/>
            <a:ext cx="4032580" cy="469955"/>
            <a:chOff x="1620745" y="2278934"/>
            <a:chExt cx="7093657" cy="469955"/>
          </a:xfrm>
        </p:grpSpPr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A058C807-6299-4D81-8CFE-5B624DD1CBCA}"/>
                </a:ext>
              </a:extLst>
            </p:cNvPr>
            <p:cNvSpPr/>
            <p:nvPr/>
          </p:nvSpPr>
          <p:spPr>
            <a:xfrm>
              <a:off x="1620745" y="2278934"/>
              <a:ext cx="7093657" cy="469955"/>
            </a:xfrm>
            <a:prstGeom prst="parallelogram">
              <a:avLst/>
            </a:prstGeom>
            <a:solidFill>
              <a:srgbClr val="00E2A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12CE1A-69EF-429E-A17E-DAA1AB25A867}"/>
                </a:ext>
              </a:extLst>
            </p:cNvPr>
            <p:cNvSpPr/>
            <p:nvPr/>
          </p:nvSpPr>
          <p:spPr>
            <a:xfrm>
              <a:off x="1796142" y="2329245"/>
              <a:ext cx="67428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프로젝트를 진행하면서 좋았던 점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BC40CE-AF47-4001-9236-CF6DA520E93B}"/>
              </a:ext>
            </a:extLst>
          </p:cNvPr>
          <p:cNvSpPr/>
          <p:nvPr/>
        </p:nvSpPr>
        <p:spPr>
          <a:xfrm>
            <a:off x="1185596" y="3050014"/>
            <a:ext cx="4154500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팀원 간 팀워크 향상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공정함 유지를 통해 불만 최소화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주도적인 문제 </a:t>
            </a:r>
            <a:r>
              <a:rPr lang="ko-KR" altLang="en-US" sz="1800" spc="-150" dirty="0" err="1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해결력</a:t>
            </a: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향상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030568D-3E6A-4758-8A1F-5E8AF343A4A2}"/>
              </a:ext>
            </a:extLst>
          </p:cNvPr>
          <p:cNvGrpSpPr/>
          <p:nvPr/>
        </p:nvGrpSpPr>
        <p:grpSpPr>
          <a:xfrm>
            <a:off x="7129090" y="2398379"/>
            <a:ext cx="4221662" cy="456361"/>
            <a:chOff x="1620745" y="2265340"/>
            <a:chExt cx="7604709" cy="456361"/>
          </a:xfrm>
        </p:grpSpPr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D7F1D2A5-9FA5-4848-9A37-216805BCF5C9}"/>
                </a:ext>
              </a:extLst>
            </p:cNvPr>
            <p:cNvSpPr/>
            <p:nvPr/>
          </p:nvSpPr>
          <p:spPr>
            <a:xfrm>
              <a:off x="1620745" y="2265340"/>
              <a:ext cx="7604709" cy="456361"/>
            </a:xfrm>
            <a:prstGeom prst="parallelogram">
              <a:avLst/>
            </a:prstGeom>
            <a:solidFill>
              <a:srgbClr val="00E2A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56E7B6-87A8-4F44-99BC-C95FFEB69D2A}"/>
                </a:ext>
              </a:extLst>
            </p:cNvPr>
            <p:cNvSpPr/>
            <p:nvPr/>
          </p:nvSpPr>
          <p:spPr>
            <a:xfrm>
              <a:off x="2051669" y="2308854"/>
              <a:ext cx="67428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프로젝트를 진행하면서 아쉬웠던 점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866F7D-149B-4203-84E1-E7366917C679}"/>
              </a:ext>
            </a:extLst>
          </p:cNvPr>
          <p:cNvSpPr/>
          <p:nvPr/>
        </p:nvSpPr>
        <p:spPr>
          <a:xfrm>
            <a:off x="7129090" y="3063608"/>
            <a:ext cx="3819326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비대면의 한계</a:t>
            </a:r>
            <a:r>
              <a:rPr lang="en-US" altLang="ko-KR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8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</a:t>
            </a:r>
            <a:r>
              <a:rPr lang="en-US" altLang="ko-KR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소통 부정확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짧은 시간의 제약</a:t>
            </a:r>
            <a:r>
              <a:rPr lang="en-US" altLang="ko-KR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→ </a:t>
            </a: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고도화 부족</a:t>
            </a:r>
            <a:endParaRPr lang="en-US" altLang="ko-KR" sz="1800" spc="-150" dirty="0">
              <a:solidFill>
                <a:prstClr val="black">
                  <a:lumMod val="85000"/>
                  <a:lumOff val="1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이탈자 발생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3" name="Google Shape;129;p4">
            <a:extLst>
              <a:ext uri="{FF2B5EF4-FFF2-40B4-BE49-F238E27FC236}">
                <a16:creationId xmlns:a16="http://schemas.microsoft.com/office/drawing/2014/main" id="{4E80615D-3066-4D32-B3F6-6E872DA88ECA}"/>
              </a:ext>
            </a:extLst>
          </p:cNvPr>
          <p:cNvSpPr txBox="1"/>
          <p:nvPr/>
        </p:nvSpPr>
        <p:spPr>
          <a:xfrm>
            <a:off x="552165" y="86334"/>
            <a:ext cx="19983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프로젝트 후기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979756-44D8-4AB5-9DC0-0CBD762CE985}"/>
              </a:ext>
            </a:extLst>
          </p:cNvPr>
          <p:cNvSpPr txBox="1"/>
          <p:nvPr/>
        </p:nvSpPr>
        <p:spPr>
          <a:xfrm>
            <a:off x="1783829" y="5404891"/>
            <a:ext cx="9566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아리따-돋움(TTF)-Medium" panose="02020603020101020101" pitchFamily="18" charset="-127"/>
                <a:ea typeface="아리따-돋움(TTF)-Medium" panose="02020603020101020101" pitchFamily="18" charset="-127"/>
                <a:sym typeface="Arial"/>
              </a:rPr>
              <a:t>→</a:t>
            </a:r>
            <a:r>
              <a:rPr lang="en-US" altLang="ko-KR" sz="3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3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개발자로 한걸음 나아가는 좋은 계기</a:t>
            </a:r>
            <a:r>
              <a:rPr lang="en-US" altLang="ko-KR" sz="3200" dirty="0"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!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아리따-돋움(TTF)-Medium" panose="02020603020101020101" pitchFamily="18" charset="-127"/>
              <a:ea typeface="아리따-돋움(TTF)-Medium" panose="0202060302010102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0807973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24;p4">
            <a:extLst>
              <a:ext uri="{FF2B5EF4-FFF2-40B4-BE49-F238E27FC236}">
                <a16:creationId xmlns:a16="http://schemas.microsoft.com/office/drawing/2014/main" id="{A5111444-AFD1-4B78-A6BC-D00B372B4695}"/>
              </a:ext>
            </a:extLst>
          </p:cNvPr>
          <p:cNvSpPr txBox="1"/>
          <p:nvPr/>
        </p:nvSpPr>
        <p:spPr>
          <a:xfrm>
            <a:off x="3738636" y="825345"/>
            <a:ext cx="490800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수강생 맞춤형 통합 웹 페이지</a:t>
            </a:r>
            <a:endParaRPr sz="2800" b="1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618A8E-FDA0-48E4-A6DF-77C7591CDBCF}"/>
              </a:ext>
            </a:extLst>
          </p:cNvPr>
          <p:cNvSpPr txBox="1"/>
          <p:nvPr/>
        </p:nvSpPr>
        <p:spPr>
          <a:xfrm>
            <a:off x="7175499" y="1965255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①</a:t>
            </a:r>
            <a:r>
              <a:rPr lang="en-US" alt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</a:t>
            </a:r>
            <a:r>
              <a:rPr lang="ko-KR" altLang="en-US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인증의 번거로움을 없앤</a:t>
            </a:r>
            <a:r>
              <a:rPr lang="en-US" alt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간편한 출석 체크 기능</a:t>
            </a:r>
            <a:endParaRPr lang="en-US" altLang="ko-KR" sz="18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33F816-C836-4FFC-9398-1E49D1FF1676}"/>
              </a:ext>
            </a:extLst>
          </p:cNvPr>
          <p:cNvSpPr txBox="1"/>
          <p:nvPr/>
        </p:nvSpPr>
        <p:spPr>
          <a:xfrm>
            <a:off x="7175499" y="3479948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②</a:t>
            </a:r>
            <a:r>
              <a:rPr lang="en-US" alt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학생들의 개발 실력 향상을 위한 문제풀이 및 </a:t>
            </a:r>
            <a:r>
              <a:rPr lang="en-US" alt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 </a:t>
            </a:r>
            <a:r>
              <a:rPr lang="ko-KR" altLang="en-US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5E6E0F-CA87-49B4-A6D9-40FCF0BD1833}"/>
              </a:ext>
            </a:extLst>
          </p:cNvPr>
          <p:cNvSpPr txBox="1"/>
          <p:nvPr/>
        </p:nvSpPr>
        <p:spPr>
          <a:xfrm>
            <a:off x="7175499" y="4994641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③</a:t>
            </a:r>
            <a:r>
              <a:rPr lang="en-US" alt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차트 및 프로필 등을 통한 학생 개인의 효율적인 정보 관리</a:t>
            </a:r>
            <a:endParaRPr lang="en-US" altLang="ko-KR" sz="18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25E622A-0C23-4284-86EB-F20AF2766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3642"/>
            <a:ext cx="6488668" cy="6488668"/>
          </a:xfrm>
          <a:prstGeom prst="rect">
            <a:avLst/>
          </a:prstGeom>
        </p:spPr>
      </p:pic>
      <p:sp>
        <p:nvSpPr>
          <p:cNvPr id="21" name="Google Shape;126;p4">
            <a:extLst>
              <a:ext uri="{FF2B5EF4-FFF2-40B4-BE49-F238E27FC236}">
                <a16:creationId xmlns:a16="http://schemas.microsoft.com/office/drawing/2014/main" id="{24ECC10F-29FB-460F-AC40-30BFD5C8B2F9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" name="Google Shape;127;p4">
            <a:extLst>
              <a:ext uri="{FF2B5EF4-FFF2-40B4-BE49-F238E27FC236}">
                <a16:creationId xmlns:a16="http://schemas.microsoft.com/office/drawing/2014/main" id="{858A9917-18E1-436D-894B-530455260B20}"/>
              </a:ext>
            </a:extLst>
          </p:cNvPr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28" name="Google Shape;128;p4">
              <a:extLst>
                <a:ext uri="{FF2B5EF4-FFF2-40B4-BE49-F238E27FC236}">
                  <a16:creationId xmlns:a16="http://schemas.microsoft.com/office/drawing/2014/main" id="{16BC51B4-F8A1-461D-A42B-A7640D4593A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30;p4">
              <a:extLst>
                <a:ext uri="{FF2B5EF4-FFF2-40B4-BE49-F238E27FC236}">
                  <a16:creationId xmlns:a16="http://schemas.microsoft.com/office/drawing/2014/main" id="{A759AF8E-32E6-4AC4-BE9C-F8A6C64483B9}"/>
                </a:ext>
              </a:extLst>
            </p:cNvPr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31;p4">
              <a:extLst>
                <a:ext uri="{FF2B5EF4-FFF2-40B4-BE49-F238E27FC236}">
                  <a16:creationId xmlns:a16="http://schemas.microsoft.com/office/drawing/2014/main" id="{47D4D302-1D11-4EB0-9D5B-1B5C14DC8ADF}"/>
                </a:ext>
              </a:extLst>
            </p:cNvPr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33;p4">
            <a:extLst>
              <a:ext uri="{FF2B5EF4-FFF2-40B4-BE49-F238E27FC236}">
                <a16:creationId xmlns:a16="http://schemas.microsoft.com/office/drawing/2014/main" id="{84CF68CA-BD26-440E-A348-0B68772A3329}"/>
              </a:ext>
            </a:extLst>
          </p:cNvPr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997006"/>
      </p:ext>
    </p:extLst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26"/>
          <p:cNvGrpSpPr/>
          <p:nvPr/>
        </p:nvGrpSpPr>
        <p:grpSpPr>
          <a:xfrm>
            <a:off x="4441332" y="1887563"/>
            <a:ext cx="3309332" cy="3082874"/>
            <a:chOff x="4267200" y="682302"/>
            <a:chExt cx="3657600" cy="3454268"/>
          </a:xfrm>
        </p:grpSpPr>
        <p:sp>
          <p:nvSpPr>
            <p:cNvPr id="507" name="Google Shape;507;p26"/>
            <p:cNvSpPr txBox="1"/>
            <p:nvPr/>
          </p:nvSpPr>
          <p:spPr>
            <a:xfrm>
              <a:off x="4267200" y="2047338"/>
              <a:ext cx="3657599" cy="7241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 err="1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Thank</a:t>
              </a:r>
              <a:r>
                <a:rPr lang="en-US" altLang="ko-KR" sz="3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sz="3600" dirty="0" err="1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You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4267200" y="682302"/>
              <a:ext cx="3657600" cy="3454268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26;p4">
            <a:extLst>
              <a:ext uri="{FF2B5EF4-FFF2-40B4-BE49-F238E27FC236}">
                <a16:creationId xmlns:a16="http://schemas.microsoft.com/office/drawing/2014/main" id="{2D3288EB-6400-4172-A794-DAFF59D1258E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" name="Google Shape;127;p4">
            <a:extLst>
              <a:ext uri="{FF2B5EF4-FFF2-40B4-BE49-F238E27FC236}">
                <a16:creationId xmlns:a16="http://schemas.microsoft.com/office/drawing/2014/main" id="{8603D2DB-655C-4DEE-B786-ABE3E6045636}"/>
              </a:ext>
            </a:extLst>
          </p:cNvPr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24" name="Google Shape;128;p4">
              <a:extLst>
                <a:ext uri="{FF2B5EF4-FFF2-40B4-BE49-F238E27FC236}">
                  <a16:creationId xmlns:a16="http://schemas.microsoft.com/office/drawing/2014/main" id="{478F5156-BEA3-4A76-8227-7686D88C70E4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30;p4">
              <a:extLst>
                <a:ext uri="{FF2B5EF4-FFF2-40B4-BE49-F238E27FC236}">
                  <a16:creationId xmlns:a16="http://schemas.microsoft.com/office/drawing/2014/main" id="{32D96E89-902A-4332-AC6E-7559A0F61C72}"/>
                </a:ext>
              </a:extLst>
            </p:cNvPr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Google Shape;131;p4">
              <a:extLst>
                <a:ext uri="{FF2B5EF4-FFF2-40B4-BE49-F238E27FC236}">
                  <a16:creationId xmlns:a16="http://schemas.microsoft.com/office/drawing/2014/main" id="{8AA835CC-A555-40EB-9405-BD77DEBA4544}"/>
                </a:ext>
              </a:extLst>
            </p:cNvPr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7" name="Google Shape;133;p4">
            <a:extLst>
              <a:ext uri="{FF2B5EF4-FFF2-40B4-BE49-F238E27FC236}">
                <a16:creationId xmlns:a16="http://schemas.microsoft.com/office/drawing/2014/main" id="{95E575DD-2D7B-484E-8E45-7FBEE069EC66}"/>
              </a:ext>
            </a:extLst>
          </p:cNvPr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B22CCDA-47FE-41C8-9656-31DB3080AA84}"/>
              </a:ext>
            </a:extLst>
          </p:cNvPr>
          <p:cNvSpPr/>
          <p:nvPr/>
        </p:nvSpPr>
        <p:spPr>
          <a:xfrm>
            <a:off x="2088111" y="3084005"/>
            <a:ext cx="2298654" cy="1194816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페이지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기능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3549FB-D904-4B24-82E5-E1998D440B20}"/>
              </a:ext>
            </a:extLst>
          </p:cNvPr>
          <p:cNvSpPr/>
          <p:nvPr/>
        </p:nvSpPr>
        <p:spPr>
          <a:xfrm>
            <a:off x="6659038" y="1011290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출석 현황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남은 교육 일정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4F47638-1625-4AD9-8331-EDDDDCEB48E2}"/>
              </a:ext>
            </a:extLst>
          </p:cNvPr>
          <p:cNvSpPr/>
          <p:nvPr/>
        </p:nvSpPr>
        <p:spPr>
          <a:xfrm>
            <a:off x="6659038" y="2125334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과목별 문제풀이 게시판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7445AA-FEFB-40A1-AA23-0ADF458481A3}"/>
              </a:ext>
            </a:extLst>
          </p:cNvPr>
          <p:cNvSpPr/>
          <p:nvPr/>
        </p:nvSpPr>
        <p:spPr>
          <a:xfrm>
            <a:off x="6659038" y="3248522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캘린더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4E0B7E6-F12B-45E0-B458-DC9154FCDF4F}"/>
              </a:ext>
            </a:extLst>
          </p:cNvPr>
          <p:cNvSpPr/>
          <p:nvPr/>
        </p:nvSpPr>
        <p:spPr>
          <a:xfrm>
            <a:off x="6659038" y="4371710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출석 및 신호 출석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A7DF239-AE29-484D-81D9-A8AC5AFD463F}"/>
              </a:ext>
            </a:extLst>
          </p:cNvPr>
          <p:cNvSpPr/>
          <p:nvPr/>
        </p:nvSpPr>
        <p:spPr>
          <a:xfrm>
            <a:off x="6659038" y="5533073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Member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list,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프로필 관리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F782863-30AA-4B57-873C-A4FED3A15A34}"/>
              </a:ext>
            </a:extLst>
          </p:cNvPr>
          <p:cNvCxnSpPr>
            <a:stCxn id="28" idx="1"/>
            <a:endCxn id="28" idx="3"/>
          </p:cNvCxnSpPr>
          <p:nvPr/>
        </p:nvCxnSpPr>
        <p:spPr>
          <a:xfrm>
            <a:off x="2088111" y="3681413"/>
            <a:ext cx="2298654" cy="0"/>
          </a:xfrm>
          <a:prstGeom prst="line">
            <a:avLst/>
          </a:prstGeom>
          <a:ln>
            <a:solidFill>
              <a:srgbClr val="00F6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724EA9E-F956-48E6-A265-C67769215798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4386765" y="1416674"/>
            <a:ext cx="2272273" cy="2264739"/>
          </a:xfrm>
          <a:prstGeom prst="bentConnector3">
            <a:avLst>
              <a:gd name="adj1" fmla="val 6430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59F2E0D-7ED8-419D-91AA-1230DD682EE4}"/>
              </a:ext>
            </a:extLst>
          </p:cNvPr>
          <p:cNvSpPr txBox="1"/>
          <p:nvPr/>
        </p:nvSpPr>
        <p:spPr>
          <a:xfrm>
            <a:off x="4602405" y="3261462"/>
            <a:ext cx="103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세션 유지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C46C508-25A0-4D9D-B73A-A850216F8DEE}"/>
              </a:ext>
            </a:extLst>
          </p:cNvPr>
          <p:cNvCxnSpPr>
            <a:cxnSpLocks/>
            <a:stCxn id="29" idx="3"/>
            <a:endCxn id="32" idx="3"/>
          </p:cNvCxnSpPr>
          <p:nvPr/>
        </p:nvCxnSpPr>
        <p:spPr>
          <a:xfrm>
            <a:off x="8957692" y="1416674"/>
            <a:ext cx="12700" cy="3360420"/>
          </a:xfrm>
          <a:prstGeom prst="bentConnector3">
            <a:avLst>
              <a:gd name="adj1" fmla="val 5171094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ABE6E427-6FFE-4362-9211-1F641D7C75D5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>
            <a:off x="4386765" y="3681413"/>
            <a:ext cx="2272273" cy="2257044"/>
          </a:xfrm>
          <a:prstGeom prst="bentConnector3">
            <a:avLst>
              <a:gd name="adj1" fmla="val 6419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9DE4EBE-FDEF-42D2-ADAE-99201D28AC98}"/>
              </a:ext>
            </a:extLst>
          </p:cNvPr>
          <p:cNvCxnSpPr>
            <a:cxnSpLocks/>
          </p:cNvCxnSpPr>
          <p:nvPr/>
        </p:nvCxnSpPr>
        <p:spPr>
          <a:xfrm>
            <a:off x="5854366" y="2530718"/>
            <a:ext cx="8046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DEDF9F-0C96-4DC5-B0B9-390B86B5587A}"/>
              </a:ext>
            </a:extLst>
          </p:cNvPr>
          <p:cNvCxnSpPr>
            <a:cxnSpLocks/>
          </p:cNvCxnSpPr>
          <p:nvPr/>
        </p:nvCxnSpPr>
        <p:spPr>
          <a:xfrm>
            <a:off x="5854366" y="3681413"/>
            <a:ext cx="8046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527722B-767A-4329-9052-2C29504195D6}"/>
              </a:ext>
            </a:extLst>
          </p:cNvPr>
          <p:cNvCxnSpPr>
            <a:cxnSpLocks/>
          </p:cNvCxnSpPr>
          <p:nvPr/>
        </p:nvCxnSpPr>
        <p:spPr>
          <a:xfrm>
            <a:off x="5854366" y="4777094"/>
            <a:ext cx="8046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50124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244;p10">
            <a:extLst>
              <a:ext uri="{FF2B5EF4-FFF2-40B4-BE49-F238E27FC236}">
                <a16:creationId xmlns:a16="http://schemas.microsoft.com/office/drawing/2014/main" id="{27BA00F3-1E05-48A3-8DEE-84F84BF4FD6D}"/>
              </a:ext>
            </a:extLst>
          </p:cNvPr>
          <p:cNvGrpSpPr/>
          <p:nvPr/>
        </p:nvGrpSpPr>
        <p:grpSpPr>
          <a:xfrm>
            <a:off x="663290" y="2408648"/>
            <a:ext cx="10512536" cy="2793733"/>
            <a:chOff x="-1317910" y="636998"/>
            <a:chExt cx="10512536" cy="2793733"/>
          </a:xfrm>
        </p:grpSpPr>
        <p:sp>
          <p:nvSpPr>
            <p:cNvPr id="15" name="Google Shape;245;p10">
              <a:extLst>
                <a:ext uri="{FF2B5EF4-FFF2-40B4-BE49-F238E27FC236}">
                  <a16:creationId xmlns:a16="http://schemas.microsoft.com/office/drawing/2014/main" id="{9CE920D3-F588-4BCA-9692-DE7C6805DC7F}"/>
                </a:ext>
              </a:extLst>
            </p:cNvPr>
            <p:cNvSpPr/>
            <p:nvPr/>
          </p:nvSpPr>
          <p:spPr>
            <a:xfrm>
              <a:off x="-1317910" y="636998"/>
              <a:ext cx="2715164" cy="2715125"/>
            </a:xfrm>
            <a:prstGeom prst="ellipse">
              <a:avLst/>
            </a:prstGeom>
            <a:solidFill>
              <a:srgbClr val="4372C3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246;p10">
              <a:extLst>
                <a:ext uri="{FF2B5EF4-FFF2-40B4-BE49-F238E27FC236}">
                  <a16:creationId xmlns:a16="http://schemas.microsoft.com/office/drawing/2014/main" id="{200D8F07-82A7-4DAD-9516-26575EB4E320}"/>
                </a:ext>
              </a:extLst>
            </p:cNvPr>
            <p:cNvSpPr txBox="1"/>
            <p:nvPr/>
          </p:nvSpPr>
          <p:spPr>
            <a:xfrm>
              <a:off x="-920283" y="1445585"/>
              <a:ext cx="1919910" cy="1919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en-US" altLang="ko-KR" sz="20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Efficiency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altLang="en-US" sz="16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빠른 </a:t>
              </a:r>
              <a:r>
                <a:rPr lang="en-US" altLang="ko-KR" sz="16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QR</a:t>
              </a:r>
              <a:r>
                <a:rPr lang="ko-KR" altLang="en-US" sz="16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인증으로 시간절약</a:t>
              </a:r>
              <a:endParaRPr lang="en-US" alt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sz="18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247;p10">
              <a:extLst>
                <a:ext uri="{FF2B5EF4-FFF2-40B4-BE49-F238E27FC236}">
                  <a16:creationId xmlns:a16="http://schemas.microsoft.com/office/drawing/2014/main" id="{1CFF5F06-065A-466E-BECC-54FC768B8388}"/>
                </a:ext>
              </a:extLst>
            </p:cNvPr>
            <p:cNvSpPr/>
            <p:nvPr/>
          </p:nvSpPr>
          <p:spPr>
            <a:xfrm>
              <a:off x="2549400" y="715606"/>
              <a:ext cx="2715164" cy="2715125"/>
            </a:xfrm>
            <a:prstGeom prst="ellipse">
              <a:avLst/>
            </a:prstGeom>
            <a:solidFill>
              <a:srgbClr val="44B78C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249;p10">
              <a:extLst>
                <a:ext uri="{FF2B5EF4-FFF2-40B4-BE49-F238E27FC236}">
                  <a16:creationId xmlns:a16="http://schemas.microsoft.com/office/drawing/2014/main" id="{CB147EB6-DF78-414C-9268-7C286E701765}"/>
                </a:ext>
              </a:extLst>
            </p:cNvPr>
            <p:cNvSpPr/>
            <p:nvPr/>
          </p:nvSpPr>
          <p:spPr>
            <a:xfrm>
              <a:off x="6479462" y="715606"/>
              <a:ext cx="2715164" cy="2715125"/>
            </a:xfrm>
            <a:prstGeom prst="ellipse">
              <a:avLst/>
            </a:prstGeom>
            <a:solidFill>
              <a:srgbClr val="FFC000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Google Shape;250;p10">
              <a:extLst>
                <a:ext uri="{FF2B5EF4-FFF2-40B4-BE49-F238E27FC236}">
                  <a16:creationId xmlns:a16="http://schemas.microsoft.com/office/drawing/2014/main" id="{4EE06CC3-BA06-4168-A419-0BB3722C2285}"/>
                </a:ext>
              </a:extLst>
            </p:cNvPr>
            <p:cNvSpPr txBox="1"/>
            <p:nvPr/>
          </p:nvSpPr>
          <p:spPr>
            <a:xfrm>
              <a:off x="2992148" y="1432240"/>
              <a:ext cx="1919910" cy="1919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en-US" altLang="ko-KR" sz="20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Improve skills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교육생 게시판을 통한 실력향상</a:t>
              </a:r>
              <a:endParaRPr lang="en-US" alt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" name="Google Shape;250;p10">
            <a:extLst>
              <a:ext uri="{FF2B5EF4-FFF2-40B4-BE49-F238E27FC236}">
                <a16:creationId xmlns:a16="http://schemas.microsoft.com/office/drawing/2014/main" id="{8E89F299-A722-472F-8B05-E66F33A06C0D}"/>
              </a:ext>
            </a:extLst>
          </p:cNvPr>
          <p:cNvSpPr txBox="1"/>
          <p:nvPr/>
        </p:nvSpPr>
        <p:spPr>
          <a:xfrm>
            <a:off x="8796099" y="2884875"/>
            <a:ext cx="1919910" cy="191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250;p10">
            <a:extLst>
              <a:ext uri="{FF2B5EF4-FFF2-40B4-BE49-F238E27FC236}">
                <a16:creationId xmlns:a16="http://schemas.microsoft.com/office/drawing/2014/main" id="{0530F88D-592B-4631-A78B-3DACBC3947DB}"/>
              </a:ext>
            </a:extLst>
          </p:cNvPr>
          <p:cNvSpPr txBox="1"/>
          <p:nvPr/>
        </p:nvSpPr>
        <p:spPr>
          <a:xfrm>
            <a:off x="8858289" y="3083686"/>
            <a:ext cx="1919910" cy="191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Visibility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높은 가시성으로 편리한 웹 환경 제공</a:t>
            </a:r>
            <a:endParaRPr lang="en-US" altLang="ko-KR" sz="1600" b="1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2" name="Google Shape;126;p4">
            <a:extLst>
              <a:ext uri="{FF2B5EF4-FFF2-40B4-BE49-F238E27FC236}">
                <a16:creationId xmlns:a16="http://schemas.microsoft.com/office/drawing/2014/main" id="{2D3288EB-6400-4172-A794-DAFF59D1258E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" name="Google Shape;127;p4">
            <a:extLst>
              <a:ext uri="{FF2B5EF4-FFF2-40B4-BE49-F238E27FC236}">
                <a16:creationId xmlns:a16="http://schemas.microsoft.com/office/drawing/2014/main" id="{8603D2DB-655C-4DEE-B786-ABE3E6045636}"/>
              </a:ext>
            </a:extLst>
          </p:cNvPr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24" name="Google Shape;128;p4">
              <a:extLst>
                <a:ext uri="{FF2B5EF4-FFF2-40B4-BE49-F238E27FC236}">
                  <a16:creationId xmlns:a16="http://schemas.microsoft.com/office/drawing/2014/main" id="{478F5156-BEA3-4A76-8227-7686D88C70E4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30;p4">
              <a:extLst>
                <a:ext uri="{FF2B5EF4-FFF2-40B4-BE49-F238E27FC236}">
                  <a16:creationId xmlns:a16="http://schemas.microsoft.com/office/drawing/2014/main" id="{32D96E89-902A-4332-AC6E-7559A0F61C72}"/>
                </a:ext>
              </a:extLst>
            </p:cNvPr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Google Shape;131;p4">
              <a:extLst>
                <a:ext uri="{FF2B5EF4-FFF2-40B4-BE49-F238E27FC236}">
                  <a16:creationId xmlns:a16="http://schemas.microsoft.com/office/drawing/2014/main" id="{8AA835CC-A555-40EB-9405-BD77DEBA4544}"/>
                </a:ext>
              </a:extLst>
            </p:cNvPr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7" name="Google Shape;133;p4">
            <a:extLst>
              <a:ext uri="{FF2B5EF4-FFF2-40B4-BE49-F238E27FC236}">
                <a16:creationId xmlns:a16="http://schemas.microsoft.com/office/drawing/2014/main" id="{95E575DD-2D7B-484E-8E45-7FBEE069EC66}"/>
              </a:ext>
            </a:extLst>
          </p:cNvPr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815514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팀 구성 및 역할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02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4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주제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개요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구조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A6EDE16-655C-4668-B2FC-78169875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640598"/>
              </p:ext>
            </p:extLst>
          </p:nvPr>
        </p:nvGraphicFramePr>
        <p:xfrm>
          <a:off x="954490" y="248976"/>
          <a:ext cx="10283019" cy="6293610"/>
        </p:xfrm>
        <a:graphic>
          <a:graphicData uri="http://schemas.openxmlformats.org/drawingml/2006/table">
            <a:tbl>
              <a:tblPr/>
              <a:tblGrid>
                <a:gridCol w="1779555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8503464">
                  <a:extLst>
                    <a:ext uri="{9D8B030D-6E8A-4147-A177-3AD203B41FA5}">
                      <a16:colId xmlns:a16="http://schemas.microsoft.com/office/drawing/2014/main" val="214799246"/>
                    </a:ext>
                  </a:extLst>
                </a:gridCol>
              </a:tblGrid>
              <a:tr h="53043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훈련생 명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역할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100226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윤승원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 리더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Q&amp;A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PPT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제작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035900"/>
                  </a:ext>
                </a:extLst>
              </a:tr>
              <a:tr h="100226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김규리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웹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모바일 버전 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QR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코드 및 신호 출석 기능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프로젝트 발표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869406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김주빈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회원가입 및 로그인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프로필 기능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WBS, Flow chart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문서화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225215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유창호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문제풀이 게시판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진행 사항 도식화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41732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이창민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출석 랭킹 및 과목 진행 현황 그래프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피드백 총괄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500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453244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3094</Words>
  <Application>Microsoft Office PowerPoint</Application>
  <PresentationFormat>와이드스크린</PresentationFormat>
  <Paragraphs>790</Paragraphs>
  <Slides>50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7" baseType="lpstr">
      <vt:lpstr>나눔스퀘어</vt:lpstr>
      <vt:lpstr>나눔스퀘어 Bold</vt:lpstr>
      <vt:lpstr>Malgun Gothic</vt:lpstr>
      <vt:lpstr>아리따-돋움(TTF)-Medium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윤소녕</dc:creator>
  <cp:lastModifiedBy>YunSeungWon</cp:lastModifiedBy>
  <cp:revision>73</cp:revision>
  <dcterms:created xsi:type="dcterms:W3CDTF">2016-05-08T07:23:19Z</dcterms:created>
  <dcterms:modified xsi:type="dcterms:W3CDTF">2021-02-18T01:37:51Z</dcterms:modified>
</cp:coreProperties>
</file>